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54" r:id="rId6"/>
    <p:sldMasterId id="2147483766" r:id="rId7"/>
  </p:sldMasterIdLst>
  <p:notesMasterIdLst>
    <p:notesMasterId r:id="rId43"/>
  </p:notesMasterIdLst>
  <p:sldIdLst>
    <p:sldId id="284" r:id="rId8"/>
    <p:sldId id="309" r:id="rId9"/>
    <p:sldId id="322" r:id="rId10"/>
    <p:sldId id="285" r:id="rId11"/>
    <p:sldId id="286" r:id="rId12"/>
    <p:sldId id="328" r:id="rId13"/>
    <p:sldId id="329" r:id="rId14"/>
    <p:sldId id="323" r:id="rId15"/>
    <p:sldId id="311" r:id="rId16"/>
    <p:sldId id="324" r:id="rId17"/>
    <p:sldId id="317" r:id="rId18"/>
    <p:sldId id="321" r:id="rId19"/>
    <p:sldId id="326" r:id="rId20"/>
    <p:sldId id="316" r:id="rId21"/>
    <p:sldId id="314" r:id="rId22"/>
    <p:sldId id="289" r:id="rId23"/>
    <p:sldId id="331" r:id="rId24"/>
    <p:sldId id="332" r:id="rId25"/>
    <p:sldId id="327" r:id="rId26"/>
    <p:sldId id="330" r:id="rId27"/>
    <p:sldId id="266" r:id="rId28"/>
    <p:sldId id="278" r:id="rId29"/>
    <p:sldId id="267" r:id="rId30"/>
    <p:sldId id="334" r:id="rId31"/>
    <p:sldId id="259" r:id="rId32"/>
    <p:sldId id="265" r:id="rId33"/>
    <p:sldId id="268" r:id="rId34"/>
    <p:sldId id="293" r:id="rId35"/>
    <p:sldId id="301" r:id="rId36"/>
    <p:sldId id="270" r:id="rId37"/>
    <p:sldId id="276" r:id="rId38"/>
    <p:sldId id="271" r:id="rId39"/>
    <p:sldId id="269" r:id="rId40"/>
    <p:sldId id="303" r:id="rId41"/>
    <p:sldId id="333" r:id="rId42"/>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58"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280" autoAdjust="0"/>
  </p:normalViewPr>
  <p:slideViewPr>
    <p:cSldViewPr>
      <p:cViewPr varScale="1">
        <p:scale>
          <a:sx n="121" d="100"/>
          <a:sy n="121" d="100"/>
        </p:scale>
        <p:origin x="-450" y="-96"/>
      </p:cViewPr>
      <p:guideLst>
        <p:guide orient="horz" pos="2160"/>
        <p:guide pos="2880"/>
      </p:guideLst>
    </p:cSldViewPr>
  </p:slideViewPr>
  <p:notesTextViewPr>
    <p:cViewPr>
      <p:scale>
        <a:sx n="1" d="1"/>
        <a:sy n="1" d="1"/>
      </p:scale>
      <p:origin x="0" y="0"/>
    </p:cViewPr>
  </p:notesTextViewPr>
  <p:sorterViewPr>
    <p:cViewPr>
      <p:scale>
        <a:sx n="90" d="100"/>
        <a:sy n="90" d="100"/>
      </p:scale>
      <p:origin x="0" y="-3324"/>
    </p:cViewPr>
  </p:sorterViewPr>
  <p:notesViewPr>
    <p:cSldViewPr>
      <p:cViewPr>
        <p:scale>
          <a:sx n="80" d="100"/>
          <a:sy n="80" d="100"/>
        </p:scale>
        <p:origin x="-1435" y="1219"/>
      </p:cViewPr>
      <p:guideLst>
        <p:guide orient="horz" pos="2958"/>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Total UACs in Northern Virginia</a:t>
            </a:r>
          </a:p>
        </c:rich>
      </c:tx>
      <c:layout>
        <c:manualLayout>
          <c:xMode val="edge"/>
          <c:yMode val="edge"/>
          <c:x val="0.25040266841644793"/>
          <c:y val="0.11756359753023875"/>
        </c:manualLayout>
      </c:layout>
      <c:overlay val="0"/>
      <c:spPr>
        <a:solidFill>
          <a:schemeClr val="bg1">
            <a:lumMod val="95000"/>
          </a:schemeClr>
        </a:solidFill>
        <a:ln>
          <a:noFill/>
        </a:ln>
        <a:effectLst/>
      </c:spPr>
    </c:title>
    <c:autoTitleDeleted val="0"/>
    <c:plotArea>
      <c:layout>
        <c:manualLayout>
          <c:layoutTarget val="inner"/>
          <c:xMode val="edge"/>
          <c:yMode val="edge"/>
          <c:x val="9.9469816272965861E-2"/>
          <c:y val="2.8194444444444446E-2"/>
          <c:w val="0.87753018372703417"/>
          <c:h val="0.90792043713124604"/>
        </c:manualLayout>
      </c:layout>
      <c:areaChart>
        <c:grouping val="standard"/>
        <c:varyColors val="0"/>
        <c:ser>
          <c:idx val="0"/>
          <c:order val="0"/>
          <c:tx>
            <c:strRef>
              <c:f>Sheet1!$C$11</c:f>
              <c:strCache>
                <c:ptCount val="1"/>
                <c:pt idx="0">
                  <c:v>Total UACs</c:v>
                </c:pt>
              </c:strCache>
            </c:strRef>
          </c:tx>
          <c:spPr>
            <a:solidFill>
              <a:schemeClr val="accent1"/>
            </a:solidFill>
            <a:ln>
              <a:noFill/>
            </a:ln>
            <a:effectLst/>
          </c:spPr>
          <c:dLbls>
            <c:dLbl>
              <c:idx val="0"/>
              <c:layout>
                <c:manualLayout>
                  <c:x val="6.1111111111111109E-2"/>
                  <c:y val="-0.42750399101905001"/>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B4D-4892-999A-A86B6C3A550F}"/>
                </c:ext>
              </c:extLst>
            </c:dLbl>
            <c:dLbl>
              <c:idx val="1"/>
              <c:layout>
                <c:manualLayout>
                  <c:x val="-8.3333333333333332E-3"/>
                  <c:y val="-0.2297833951727393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B4D-4892-999A-A86B6C3A550F}"/>
                </c:ext>
              </c:extLst>
            </c:dLbl>
            <c:dLbl>
              <c:idx val="2"/>
              <c:layout>
                <c:manualLayout>
                  <c:x val="-3.6111111111111108E-2"/>
                  <c:y val="-0.39009739180488318"/>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B4D-4892-999A-A86B6C3A550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Sheet1!$D$11:$F$11</c:f>
              <c:numCache>
                <c:formatCode>General</c:formatCode>
                <c:ptCount val="3"/>
                <c:pt idx="0">
                  <c:v>2519</c:v>
                </c:pt>
                <c:pt idx="1">
                  <c:v>984</c:v>
                </c:pt>
                <c:pt idx="2">
                  <c:v>2040</c:v>
                </c:pt>
              </c:numCache>
            </c:numRef>
          </c:val>
          <c:extLst xmlns:c16r2="http://schemas.microsoft.com/office/drawing/2015/06/chart">
            <c:ext xmlns:c16="http://schemas.microsoft.com/office/drawing/2014/chart" uri="{C3380CC4-5D6E-409C-BE32-E72D297353CC}">
              <c16:uniqueId val="{00000000-CB4D-4892-999A-A86B6C3A550F}"/>
            </c:ext>
          </c:extLst>
        </c:ser>
        <c:dLbls>
          <c:showLegendKey val="0"/>
          <c:showVal val="0"/>
          <c:showCatName val="0"/>
          <c:showSerName val="0"/>
          <c:showPercent val="0"/>
          <c:showBubbleSize val="0"/>
        </c:dLbls>
        <c:axId val="207271808"/>
        <c:axId val="207273344"/>
      </c:areaChart>
      <c:catAx>
        <c:axId val="207271808"/>
        <c:scaling>
          <c:orientation val="minMax"/>
        </c:scaling>
        <c:delete val="1"/>
        <c:axPos val="b"/>
        <c:numFmt formatCode="General" sourceLinked="1"/>
        <c:majorTickMark val="none"/>
        <c:minorTickMark val="none"/>
        <c:tickLblPos val="nextTo"/>
        <c:crossAx val="207273344"/>
        <c:crosses val="autoZero"/>
        <c:auto val="1"/>
        <c:lblAlgn val="ctr"/>
        <c:lblOffset val="100"/>
        <c:noMultiLvlLbl val="0"/>
      </c:catAx>
      <c:valAx>
        <c:axId val="2072733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271808"/>
        <c:crosses val="autoZero"/>
        <c:crossBetween val="midCat"/>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69424"/>
          </a:xfrm>
          <a:prstGeom prst="rect">
            <a:avLst/>
          </a:prstGeom>
        </p:spPr>
        <p:txBody>
          <a:bodyPr vert="horz" lIns="93625" tIns="46813" rIns="93625" bIns="46813" rtlCol="0"/>
          <a:lstStyle>
            <a:lvl1pPr algn="l">
              <a:defRPr sz="1200"/>
            </a:lvl1pPr>
          </a:lstStyle>
          <a:p>
            <a:endParaRPr lang="en-US"/>
          </a:p>
        </p:txBody>
      </p:sp>
      <p:sp>
        <p:nvSpPr>
          <p:cNvPr id="3" name="Date Placeholder 2"/>
          <p:cNvSpPr>
            <a:spLocks noGrp="1"/>
          </p:cNvSpPr>
          <p:nvPr>
            <p:ph type="dt" idx="1"/>
          </p:nvPr>
        </p:nvSpPr>
        <p:spPr>
          <a:xfrm>
            <a:off x="4023093" y="0"/>
            <a:ext cx="3077740" cy="469424"/>
          </a:xfrm>
          <a:prstGeom prst="rect">
            <a:avLst/>
          </a:prstGeom>
        </p:spPr>
        <p:txBody>
          <a:bodyPr vert="horz" lIns="93625" tIns="46813" rIns="93625" bIns="46813" rtlCol="0"/>
          <a:lstStyle>
            <a:lvl1pPr algn="r">
              <a:defRPr sz="1200"/>
            </a:lvl1pPr>
          </a:lstStyle>
          <a:p>
            <a:fld id="{58022D9E-9E33-4CDF-A5D5-BFA49D9AAE34}" type="datetimeFigureOut">
              <a:rPr lang="en-US" smtClean="0"/>
              <a:t>2/22/2018</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625" tIns="46813" rIns="93625" bIns="46813"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3625" tIns="46813" rIns="93625" bIns="468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1"/>
            <a:ext cx="3077740" cy="469424"/>
          </a:xfrm>
          <a:prstGeom prst="rect">
            <a:avLst/>
          </a:prstGeom>
        </p:spPr>
        <p:txBody>
          <a:bodyPr vert="horz" lIns="93625" tIns="46813" rIns="93625" bIns="46813"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1"/>
            <a:ext cx="3077740" cy="469424"/>
          </a:xfrm>
          <a:prstGeom prst="rect">
            <a:avLst/>
          </a:prstGeom>
        </p:spPr>
        <p:txBody>
          <a:bodyPr vert="horz" lIns="93625" tIns="46813" rIns="93625" bIns="46813" rtlCol="0" anchor="b"/>
          <a:lstStyle>
            <a:lvl1pPr algn="r">
              <a:defRPr sz="1200"/>
            </a:lvl1pPr>
          </a:lstStyle>
          <a:p>
            <a:fld id="{53881142-54EB-4288-B590-CE969F7D75FE}" type="slidenum">
              <a:rPr lang="en-US" smtClean="0"/>
              <a:t>‹#›</a:t>
            </a:fld>
            <a:endParaRPr lang="en-US"/>
          </a:p>
        </p:txBody>
      </p:sp>
    </p:spTree>
    <p:extLst>
      <p:ext uri="{BB962C8B-B14F-4D97-AF65-F5344CB8AC3E}">
        <p14:creationId xmlns:p14="http://schemas.microsoft.com/office/powerpoint/2010/main" val="2653736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Economic Development Advisor (1983 - 2013) with USAID serving in Barbados, Honduras, Costa Rica, Peru, Nicaragua, Iraq, West Bank Gaza, and Yemen.  </a:t>
            </a:r>
          </a:p>
          <a:p>
            <a:r>
              <a:rPr lang="en-US" dirty="0"/>
              <a:t>Senior Officer in Charge, Central America Office, USAID Washington DC (2003 - 2007) providing program and strategy development support, and also undertook a one year detail assignment with the Millennium Challenge Corporation.</a:t>
            </a:r>
          </a:p>
          <a:p>
            <a:r>
              <a:rPr lang="en-US" dirty="0"/>
              <a:t>Private Consultant (2013 - present) providing program design and evaluation services with a specific focus on Unaccompanied Alien Children (UAC) immigration issue.  Conducted briefings with Congressional staff in 2013 and 2014 on the need for additional foreign assistance to Central America. </a:t>
            </a:r>
          </a:p>
        </p:txBody>
      </p:sp>
      <p:sp>
        <p:nvSpPr>
          <p:cNvPr id="4" name="Slide Number Placeholder 3"/>
          <p:cNvSpPr>
            <a:spLocks noGrp="1"/>
          </p:cNvSpPr>
          <p:nvPr>
            <p:ph type="sldNum" sz="quarter" idx="10"/>
          </p:nvPr>
        </p:nvSpPr>
        <p:spPr/>
        <p:txBody>
          <a:bodyPr/>
          <a:lstStyle/>
          <a:p>
            <a:fld id="{53881142-54EB-4288-B590-CE969F7D75FE}" type="slidenum">
              <a:rPr lang="en-US" smtClean="0"/>
              <a:t>2</a:t>
            </a:fld>
            <a:endParaRPr lang="en-US"/>
          </a:p>
        </p:txBody>
      </p:sp>
    </p:spTree>
    <p:extLst>
      <p:ext uri="{BB962C8B-B14F-4D97-AF65-F5344CB8AC3E}">
        <p14:creationId xmlns:p14="http://schemas.microsoft.com/office/powerpoint/2010/main" val="2875418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r>
              <a:rPr lang="en-US" u="sng" dirty="0"/>
              <a:t>Neoclassical Economics </a:t>
            </a:r>
            <a:r>
              <a:rPr lang="en-US" dirty="0"/>
              <a:t>- Two aspects of motivation of immigration is the macro-economic aspects of wages, availability of capital vs labor, and the micro-economic aspects of personal decisions on the benefit vs the costs of emigrating to another country.  Differences between two countries in supply and demand for labor in relation to capital creates the conditions for high wages when one country has a large endowment of labor (Mexico &amp; Central America) relative to capital vs a country with a high endowment of capital relative to labor (US).  The higher wage paid in the US becomes one of the drivers for out migration from Mexico and Central America.    Key aspect of this model is "Expected Destination Earnings" which is the propensity to move (expected wage in destination country multiplied by the probability of obtaining and holding a job there) minus local earnings and cost of move times the probability of getting a job locally.  Under the Neoclassical Economic Model, migration should not occur in the absence of a wage differential and employment is available in both countries.</a:t>
            </a:r>
          </a:p>
          <a:p>
            <a:r>
              <a:rPr lang="en-US" u="sng" dirty="0"/>
              <a:t>New Economics of Labor Migration </a:t>
            </a:r>
            <a:r>
              <a:rPr lang="en-US" dirty="0"/>
              <a:t>- In this line of theoretical reasoning, unlike the neoclassical model, it does not assume that migration decisions are made by isolated actors but that they are taken within larger units of interrelated people, typically families but sometimes entire communities.  Within these communities, people not only act individually to maximize expected income but also work collectively to overcome failures in capital, credit, and insurance markets.  Managing this risk requires diversifying their allocation of productive resources; one of those resources is their labor.  The inadequacy of banking and insurance institutions create a situation where migrants seek to offset risk by working to send remittances to their family.  </a:t>
            </a:r>
          </a:p>
          <a:p>
            <a:r>
              <a:rPr lang="en-US" u="sng" dirty="0"/>
              <a:t>World Systems Theory </a:t>
            </a:r>
            <a:r>
              <a:rPr lang="en-US" dirty="0"/>
              <a:t>- Social and economic structures impact the decisions made by individual through fundamental changes in market opportunities.  As world markets change through economic globalization the changes create situations that can drive out migration.  For example, the passage of NAFTA, resulted in increased competition for small scale farmers in developing countries in basic grain production.  Over time rural residents find that they can not compete with the low price of imported grain.  Lacking an alternative to basic grain production these farmers are forced to leave their land migrating first to urban areas and then, in many case, to a developed country.  In the case of Mexico and Central America, this situation arose as free trade regimes were implemented with the US.</a:t>
            </a:r>
          </a:p>
          <a:p>
            <a:r>
              <a:rPr lang="en-US" u="sng" dirty="0"/>
              <a:t>Demand Driven Migration </a:t>
            </a:r>
            <a:r>
              <a:rPr lang="en-US" dirty="0"/>
              <a:t>- The Segmented Labor Market theory by Michael </a:t>
            </a:r>
            <a:r>
              <a:rPr lang="en-US" dirty="0" err="1"/>
              <a:t>Piore</a:t>
            </a:r>
            <a:r>
              <a:rPr lang="en-US" dirty="0"/>
              <a:t> argues that international migration is caused by "pull factors" in receiving societies which are in chronic and unavoidable need for low wage workers.  This need for low wage workers is driven by (1) structural inflation - the avoidance of raising the wage on entry level workers would cause inflation through the whole wage structure, so it is avoided, (2) social status - local workers do not want to do certain jobs that are seen as below their social standing, (3) labor vs capital - enterprises want low wage labor that can be reduced in tough economic times vs capital intensive labor that is harder to reduce, and (4) lack of entry level labor (traditionally this was supplied by students and women but that population has largely entered the workforce in the US over the last 40 years -- new entry level workers are needed).  </a:t>
            </a:r>
          </a:p>
          <a:p>
            <a:r>
              <a:rPr lang="en-US" dirty="0"/>
              <a:t>"The same processes that operate globally to create migrants by</a:t>
            </a:r>
          </a:p>
          <a:p>
            <a:r>
              <a:rPr lang="en-US" dirty="0"/>
              <a:t>making it easier for them to migrate to the developed world."</a:t>
            </a:r>
          </a:p>
          <a:p>
            <a:endParaRPr lang="en-US" dirty="0"/>
          </a:p>
          <a:p>
            <a:r>
              <a:rPr lang="en-US" dirty="0"/>
              <a:t>Various theories of migration predict outcomes at different levels of aggregation thus they can build on each other depending on the conditions and stage of immigration history of the countries involved.  All of the theories can work together -- (1) individuals can engage in cost benefit analysis, (2) seek ways to overcome risks and gain access to capital, (3) utilize social capital from community networks, and (4) respond to demand for entry level labor.  The cumulative causation of migration leads to a situation in which networks are formed creating connections between family, peers and colleagues in origin and destination communities. When these networks reach a critical threshold, migration becomes self-perpetuating because each act of migration creates the social structure needed to sustain it.</a:t>
            </a:r>
          </a:p>
          <a:p>
            <a:endParaRPr lang="en-US" dirty="0"/>
          </a:p>
          <a:p>
            <a:r>
              <a:rPr lang="en-US" dirty="0"/>
              <a:t>"Social Capital is the sum of the resources, actual or virtual, that accrue to </a:t>
            </a:r>
          </a:p>
          <a:p>
            <a:r>
              <a:rPr lang="en-US" dirty="0"/>
              <a:t>an individual  or a group by virtue of possessing a durable network of more or less</a:t>
            </a:r>
          </a:p>
          <a:p>
            <a:r>
              <a:rPr lang="en-US" dirty="0"/>
              <a:t>institutionalized  relationships of acquaintance and recognition."</a:t>
            </a:r>
          </a:p>
        </p:txBody>
      </p:sp>
      <p:sp>
        <p:nvSpPr>
          <p:cNvPr id="4" name="Slide Number Placeholder 3"/>
          <p:cNvSpPr>
            <a:spLocks noGrp="1"/>
          </p:cNvSpPr>
          <p:nvPr>
            <p:ph type="sldNum" sz="quarter" idx="10"/>
          </p:nvPr>
        </p:nvSpPr>
        <p:spPr/>
        <p:txBody>
          <a:bodyPr/>
          <a:lstStyle/>
          <a:p>
            <a:fld id="{913C4566-258B-4BFA-8D10-378D9AFBF6F9}" type="slidenum">
              <a:rPr lang="en-US" smtClean="0"/>
              <a:t>23</a:t>
            </a:fld>
            <a:endParaRPr lang="en-US"/>
          </a:p>
        </p:txBody>
      </p:sp>
    </p:spTree>
    <p:extLst>
      <p:ext uri="{BB962C8B-B14F-4D97-AF65-F5344CB8AC3E}">
        <p14:creationId xmlns:p14="http://schemas.microsoft.com/office/powerpoint/2010/main" val="1386029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881142-54EB-4288-B590-CE969F7D75FE}" type="slidenum">
              <a:rPr lang="en-US" smtClean="0"/>
              <a:t>25</a:t>
            </a:fld>
            <a:endParaRPr lang="en-US"/>
          </a:p>
        </p:txBody>
      </p:sp>
    </p:spTree>
    <p:extLst>
      <p:ext uri="{BB962C8B-B14F-4D97-AF65-F5344CB8AC3E}">
        <p14:creationId xmlns:p14="http://schemas.microsoft.com/office/powerpoint/2010/main" val="2586032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9AC25E-90EE-464F-95FD-C0C8802850A1}"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319567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C4566-258B-4BFA-8D10-378D9AFBF6F9}"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432487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881142-54EB-4288-B590-CE969F7D75FE}" type="slidenum">
              <a:rPr lang="en-US" smtClean="0"/>
              <a:t>30</a:t>
            </a:fld>
            <a:endParaRPr lang="en-US"/>
          </a:p>
        </p:txBody>
      </p:sp>
    </p:spTree>
    <p:extLst>
      <p:ext uri="{BB962C8B-B14F-4D97-AF65-F5344CB8AC3E}">
        <p14:creationId xmlns:p14="http://schemas.microsoft.com/office/powerpoint/2010/main" val="38357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881142-54EB-4288-B590-CE969F7D75FE}" type="slidenum">
              <a:rPr lang="en-US" smtClean="0"/>
              <a:t>31</a:t>
            </a:fld>
            <a:endParaRPr lang="en-US"/>
          </a:p>
        </p:txBody>
      </p:sp>
    </p:spTree>
    <p:extLst>
      <p:ext uri="{BB962C8B-B14F-4D97-AF65-F5344CB8AC3E}">
        <p14:creationId xmlns:p14="http://schemas.microsoft.com/office/powerpoint/2010/main" val="2237420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881142-54EB-4288-B590-CE969F7D75FE}" type="slidenum">
              <a:rPr lang="en-US" smtClean="0"/>
              <a:t>32</a:t>
            </a:fld>
            <a:endParaRPr lang="en-US"/>
          </a:p>
        </p:txBody>
      </p:sp>
    </p:spTree>
    <p:extLst>
      <p:ext uri="{BB962C8B-B14F-4D97-AF65-F5344CB8AC3E}">
        <p14:creationId xmlns:p14="http://schemas.microsoft.com/office/powerpoint/2010/main" val="1177485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881142-54EB-4288-B590-CE969F7D75FE}" type="slidenum">
              <a:rPr lang="en-US" smtClean="0"/>
              <a:t>33</a:t>
            </a:fld>
            <a:endParaRPr lang="en-US"/>
          </a:p>
        </p:txBody>
      </p:sp>
    </p:spTree>
    <p:extLst>
      <p:ext uri="{BB962C8B-B14F-4D97-AF65-F5344CB8AC3E}">
        <p14:creationId xmlns:p14="http://schemas.microsoft.com/office/powerpoint/2010/main" val="834464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Article 1, Section 8 Clause 1:</a:t>
            </a:r>
            <a:r>
              <a:rPr lang="en-US" baseline="0" dirty="0"/>
              <a:t> “The Congress shall have the power to lay and collect taxes, duties, imposts and excises, to pay the debts and provide for the common defense and general welfare of the United States …”  RAISE REVENUE – COLLECT TAXES</a:t>
            </a:r>
          </a:p>
          <a:p>
            <a:endParaRPr lang="en-US" baseline="0" dirty="0"/>
          </a:p>
          <a:p>
            <a:r>
              <a:rPr lang="en-US" baseline="0" dirty="0"/>
              <a:t>Article 1 Section 9 Clause 7: “No money shall be drawn from the treasury, but in consequence of appropriations made by law …” APPROPRIATIONS PRIOR TO DISBURSEMENT OF US GOVT FUNDS</a:t>
            </a:r>
          </a:p>
          <a:p>
            <a:endParaRPr lang="en-US" baseline="0" dirty="0"/>
          </a:p>
          <a:p>
            <a:r>
              <a:rPr lang="en-US" baseline="0" dirty="0"/>
              <a:t>Budget &amp; Accounting Act of 1921 – Three major actions:  (1) Established the Executive Branch budget process; (2) Created the Office of Management and Budget (OMB); and</a:t>
            </a:r>
          </a:p>
          <a:p>
            <a:r>
              <a:rPr lang="en-US" baseline="0" dirty="0"/>
              <a:t>(3) Created the General Accounting Office (now called the General Accountability Office).  </a:t>
            </a:r>
          </a:p>
          <a:p>
            <a:endParaRPr lang="en-US" baseline="0" dirty="0"/>
          </a:p>
          <a:p>
            <a:r>
              <a:rPr lang="en-US" baseline="0" dirty="0"/>
              <a:t>Congressional Budget Act of 1974 – Two major actions: (1) Established the Congressional budget process, and (2) Established the Congressional Budget Office.</a:t>
            </a:r>
          </a:p>
          <a:p>
            <a:endParaRPr lang="en-US" baseline="0" dirty="0"/>
          </a:p>
          <a:p>
            <a:r>
              <a:rPr lang="en-US" baseline="0" dirty="0"/>
              <a:t>Balanced Budget and Emergency Deficit Act of 1985 – </a:t>
            </a:r>
          </a:p>
          <a:p>
            <a:endParaRPr lang="en-US" baseline="0" dirty="0"/>
          </a:p>
          <a:p>
            <a:r>
              <a:rPr lang="en-US" baseline="0" dirty="0"/>
              <a:t>Pay As You Go  Act of 2010 -  </a:t>
            </a:r>
            <a:endParaRPr lang="en-US" dirty="0"/>
          </a:p>
        </p:txBody>
      </p:sp>
      <p:sp>
        <p:nvSpPr>
          <p:cNvPr id="4" name="Slide Number Placeholder 3"/>
          <p:cNvSpPr>
            <a:spLocks noGrp="1"/>
          </p:cNvSpPr>
          <p:nvPr>
            <p:ph type="sldNum" sz="quarter" idx="10"/>
          </p:nvPr>
        </p:nvSpPr>
        <p:spPr/>
        <p:txBody>
          <a:bodyPr/>
          <a:lstStyle/>
          <a:p>
            <a:fld id="{53881142-54EB-4288-B590-CE969F7D75FE}" type="slidenum">
              <a:rPr lang="en-US" smtClean="0"/>
              <a:t>3</a:t>
            </a:fld>
            <a:endParaRPr lang="en-US"/>
          </a:p>
        </p:txBody>
      </p:sp>
    </p:spTree>
    <p:extLst>
      <p:ext uri="{BB962C8B-B14F-4D97-AF65-F5344CB8AC3E}">
        <p14:creationId xmlns:p14="http://schemas.microsoft.com/office/powerpoint/2010/main" val="194162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81142-54EB-4288-B590-CE969F7D75FE}" type="slidenum">
              <a:rPr lang="en-US" smtClean="0"/>
              <a:t>4</a:t>
            </a:fld>
            <a:endParaRPr lang="en-US" dirty="0"/>
          </a:p>
        </p:txBody>
      </p:sp>
    </p:spTree>
    <p:extLst>
      <p:ext uri="{BB962C8B-B14F-4D97-AF65-F5344CB8AC3E}">
        <p14:creationId xmlns:p14="http://schemas.microsoft.com/office/powerpoint/2010/main" val="3781003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81142-54EB-4288-B590-CE969F7D75FE}" type="slidenum">
              <a:rPr lang="en-US" smtClean="0"/>
              <a:t>5</a:t>
            </a:fld>
            <a:endParaRPr lang="en-US" dirty="0"/>
          </a:p>
        </p:txBody>
      </p:sp>
    </p:spTree>
    <p:extLst>
      <p:ext uri="{BB962C8B-B14F-4D97-AF65-F5344CB8AC3E}">
        <p14:creationId xmlns:p14="http://schemas.microsoft.com/office/powerpoint/2010/main" val="618652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81142-54EB-4288-B590-CE969F7D75FE}" type="slidenum">
              <a:rPr lang="en-US" smtClean="0"/>
              <a:t>7</a:t>
            </a:fld>
            <a:endParaRPr lang="en-US" dirty="0"/>
          </a:p>
        </p:txBody>
      </p:sp>
    </p:spTree>
    <p:extLst>
      <p:ext uri="{BB962C8B-B14F-4D97-AF65-F5344CB8AC3E}">
        <p14:creationId xmlns:p14="http://schemas.microsoft.com/office/powerpoint/2010/main" val="1082527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dirty="0"/>
              <a:t>Key Actions</a:t>
            </a:r>
          </a:p>
          <a:p>
            <a:pPr algn="ctr"/>
            <a:endParaRPr lang="en-US" sz="600" dirty="0"/>
          </a:p>
          <a:p>
            <a:pPr marL="342900" indent="-342900">
              <a:buFont typeface="+mj-lt"/>
              <a:buAutoNum type="arabicPeriod"/>
            </a:pPr>
            <a:r>
              <a:rPr lang="en-US" sz="1200" dirty="0"/>
              <a:t>Agencies Develop Strategies &amp; Budgets – Congressional Budget Justification.</a:t>
            </a:r>
          </a:p>
          <a:p>
            <a:pPr marL="342900" indent="-342900" algn="ctr">
              <a:buFont typeface="+mj-lt"/>
              <a:buAutoNum type="arabicPeriod"/>
            </a:pPr>
            <a:endParaRPr lang="en-US" sz="600" dirty="0"/>
          </a:p>
          <a:p>
            <a:pPr marL="342900" indent="-342900">
              <a:buFont typeface="+mj-lt"/>
              <a:buAutoNum type="arabicPeriod"/>
            </a:pPr>
            <a:r>
              <a:rPr lang="en-US" sz="1200" dirty="0"/>
              <a:t>OMB Creates Consolidated Budget – President Submits to Congress.</a:t>
            </a:r>
          </a:p>
          <a:p>
            <a:pPr marL="342900" indent="-342900">
              <a:buFont typeface="+mj-lt"/>
              <a:buAutoNum type="arabicPeriod"/>
            </a:pPr>
            <a:endParaRPr lang="en-US" sz="600" dirty="0"/>
          </a:p>
          <a:p>
            <a:pPr marL="342900" indent="-342900">
              <a:buFont typeface="+mj-lt"/>
              <a:buAutoNum type="arabicPeriod"/>
            </a:pPr>
            <a:r>
              <a:rPr lang="en-US" sz="1200" dirty="0"/>
              <a:t>House and Senate Appropriation Committees Drafts a Concurrent Budget Resolution.</a:t>
            </a:r>
          </a:p>
          <a:p>
            <a:pPr marL="342900" indent="-342900">
              <a:buFont typeface="+mj-lt"/>
              <a:buAutoNum type="arabicPeriod"/>
            </a:pPr>
            <a:endParaRPr lang="en-US" sz="600" dirty="0"/>
          </a:p>
          <a:p>
            <a:pPr marL="342900" indent="-342900">
              <a:buFont typeface="+mj-lt"/>
              <a:buAutoNum type="arabicPeriod"/>
            </a:pPr>
            <a:r>
              <a:rPr lang="en-US" sz="1200" dirty="0"/>
              <a:t>Authorizing Committees Draft Required Legislation.</a:t>
            </a:r>
          </a:p>
          <a:p>
            <a:pPr marL="342900" indent="-342900">
              <a:buFont typeface="+mj-lt"/>
              <a:buAutoNum type="arabicPeriod"/>
            </a:pPr>
            <a:endParaRPr lang="en-US" sz="600" dirty="0"/>
          </a:p>
          <a:p>
            <a:pPr marL="342900" indent="-342900">
              <a:buFont typeface="+mj-lt"/>
              <a:buAutoNum type="arabicPeriod"/>
            </a:pPr>
            <a:r>
              <a:rPr lang="en-US" sz="1200" dirty="0"/>
              <a:t>House and Senate Appropriations Committees Draft Final Budget and Congress Approves.</a:t>
            </a:r>
          </a:p>
          <a:p>
            <a:pPr marL="342900" indent="-342900">
              <a:buFont typeface="+mj-lt"/>
              <a:buAutoNum type="arabicPeriod"/>
            </a:pPr>
            <a:endParaRPr lang="en-US" sz="600" dirty="0"/>
          </a:p>
          <a:p>
            <a:pPr marL="342900" indent="-342900">
              <a:buFont typeface="+mj-lt"/>
              <a:buAutoNum type="arabicPeriod"/>
            </a:pPr>
            <a:r>
              <a:rPr lang="en-US" sz="1200" dirty="0"/>
              <a:t>President Vetoes or Signs Final Budget Bill.</a:t>
            </a:r>
            <a:endParaRPr lang="en-US" dirty="0"/>
          </a:p>
        </p:txBody>
      </p:sp>
      <p:sp>
        <p:nvSpPr>
          <p:cNvPr id="4" name="Slide Number Placeholder 3"/>
          <p:cNvSpPr>
            <a:spLocks noGrp="1"/>
          </p:cNvSpPr>
          <p:nvPr>
            <p:ph type="sldNum" sz="quarter" idx="10"/>
          </p:nvPr>
        </p:nvSpPr>
        <p:spPr/>
        <p:txBody>
          <a:bodyPr/>
          <a:lstStyle/>
          <a:p>
            <a:fld id="{53881142-54EB-4288-B590-CE969F7D75FE}" type="slidenum">
              <a:rPr lang="en-US" smtClean="0"/>
              <a:t>8</a:t>
            </a:fld>
            <a:endParaRPr lang="en-US" dirty="0"/>
          </a:p>
        </p:txBody>
      </p:sp>
    </p:spTree>
    <p:extLst>
      <p:ext uri="{BB962C8B-B14F-4D97-AF65-F5344CB8AC3E}">
        <p14:creationId xmlns:p14="http://schemas.microsoft.com/office/powerpoint/2010/main" val="909242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81142-54EB-4288-B590-CE969F7D75FE}" type="slidenum">
              <a:rPr lang="en-US" smtClean="0"/>
              <a:t>12</a:t>
            </a:fld>
            <a:endParaRPr lang="en-US" dirty="0"/>
          </a:p>
        </p:txBody>
      </p:sp>
    </p:spTree>
    <p:extLst>
      <p:ext uri="{BB962C8B-B14F-4D97-AF65-F5344CB8AC3E}">
        <p14:creationId xmlns:p14="http://schemas.microsoft.com/office/powerpoint/2010/main" val="3521793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3C4566-258B-4BFA-8D10-378D9AFBF6F9}" type="slidenum">
              <a:rPr lang="en-US" smtClean="0"/>
              <a:t>21</a:t>
            </a:fld>
            <a:endParaRPr lang="en-US" dirty="0"/>
          </a:p>
        </p:txBody>
      </p:sp>
    </p:spTree>
    <p:extLst>
      <p:ext uri="{BB962C8B-B14F-4D97-AF65-F5344CB8AC3E}">
        <p14:creationId xmlns:p14="http://schemas.microsoft.com/office/powerpoint/2010/main" val="409205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881142-54EB-4288-B590-CE969F7D75FE}" type="slidenum">
              <a:rPr lang="en-US" smtClean="0"/>
              <a:t>22</a:t>
            </a:fld>
            <a:endParaRPr lang="en-US" dirty="0"/>
          </a:p>
        </p:txBody>
      </p:sp>
    </p:spTree>
    <p:extLst>
      <p:ext uri="{BB962C8B-B14F-4D97-AF65-F5344CB8AC3E}">
        <p14:creationId xmlns:p14="http://schemas.microsoft.com/office/powerpoint/2010/main" val="2244375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0C2E16-FBAF-4A93-AADC-C12B801BED5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AC53C-DB26-4835-A9E8-224913BA1173}" type="slidenum">
              <a:rPr lang="en-US" smtClean="0"/>
              <a:t>‹#›</a:t>
            </a:fld>
            <a:endParaRPr lang="en-US"/>
          </a:p>
        </p:txBody>
      </p:sp>
    </p:spTree>
    <p:extLst>
      <p:ext uri="{BB962C8B-B14F-4D97-AF65-F5344CB8AC3E}">
        <p14:creationId xmlns:p14="http://schemas.microsoft.com/office/powerpoint/2010/main" val="3129887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0C2E16-FBAF-4A93-AADC-C12B801BED5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AC53C-DB26-4835-A9E8-224913BA1173}" type="slidenum">
              <a:rPr lang="en-US" smtClean="0"/>
              <a:t>‹#›</a:t>
            </a:fld>
            <a:endParaRPr lang="en-US"/>
          </a:p>
        </p:txBody>
      </p:sp>
    </p:spTree>
    <p:extLst>
      <p:ext uri="{BB962C8B-B14F-4D97-AF65-F5344CB8AC3E}">
        <p14:creationId xmlns:p14="http://schemas.microsoft.com/office/powerpoint/2010/main" val="215433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0C2E16-FBAF-4A93-AADC-C12B801BED5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AC53C-DB26-4835-A9E8-224913BA1173}" type="slidenum">
              <a:rPr lang="en-US" smtClean="0"/>
              <a:t>‹#›</a:t>
            </a:fld>
            <a:endParaRPr lang="en-US"/>
          </a:p>
        </p:txBody>
      </p:sp>
    </p:spTree>
    <p:extLst>
      <p:ext uri="{BB962C8B-B14F-4D97-AF65-F5344CB8AC3E}">
        <p14:creationId xmlns:p14="http://schemas.microsoft.com/office/powerpoint/2010/main" val="1934762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40567"/>
            <a:ext cx="7772400" cy="1960033"/>
          </a:xfrm>
        </p:spPr>
        <p:txBody>
          <a:bodyPr/>
          <a:lstStyle/>
          <a:p>
            <a:r>
              <a:rPr lang="en-US"/>
              <a:t>Click to edit Master title style</a:t>
            </a:r>
          </a:p>
        </p:txBody>
      </p:sp>
      <p:sp>
        <p:nvSpPr>
          <p:cNvPr id="3" name="Subtitle 2"/>
          <p:cNvSpPr>
            <a:spLocks noGrp="1"/>
          </p:cNvSpPr>
          <p:nvPr>
            <p:ph type="subTitle" idx="1"/>
          </p:nvPr>
        </p:nvSpPr>
        <p:spPr>
          <a:xfrm>
            <a:off x="1371600" y="5181600"/>
            <a:ext cx="64008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380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8407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875867"/>
            <a:ext cx="77724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3875639"/>
            <a:ext cx="77724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277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133643"/>
            <a:ext cx="403860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43"/>
            <a:ext cx="403860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295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046817"/>
            <a:ext cx="404018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9833"/>
            <a:ext cx="404018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2046817"/>
            <a:ext cx="4041775"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899833"/>
            <a:ext cx="4041775"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049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220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275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364067"/>
            <a:ext cx="3008313"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64084"/>
            <a:ext cx="5111750"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913484"/>
            <a:ext cx="3008313"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758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0C2E16-FBAF-4A93-AADC-C12B801BED5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AC53C-DB26-4835-A9E8-224913BA1173}" type="slidenum">
              <a:rPr lang="en-US" smtClean="0"/>
              <a:t>‹#›</a:t>
            </a:fld>
            <a:endParaRPr lang="en-US"/>
          </a:p>
        </p:txBody>
      </p:sp>
    </p:spTree>
    <p:extLst>
      <p:ext uri="{BB962C8B-B14F-4D97-AF65-F5344CB8AC3E}">
        <p14:creationId xmlns:p14="http://schemas.microsoft.com/office/powerpoint/2010/main" val="3096835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6400801"/>
            <a:ext cx="54864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17033"/>
            <a:ext cx="54864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7156452"/>
            <a:ext cx="54864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202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5262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95"/>
            <a:ext cx="20574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6195"/>
            <a:ext cx="601980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437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40567"/>
            <a:ext cx="7772400" cy="1960033"/>
          </a:xfrm>
        </p:spPr>
        <p:txBody>
          <a:bodyPr/>
          <a:lstStyle/>
          <a:p>
            <a:r>
              <a:rPr lang="en-US"/>
              <a:t>Click to edit Master title style</a:t>
            </a:r>
          </a:p>
        </p:txBody>
      </p:sp>
      <p:sp>
        <p:nvSpPr>
          <p:cNvPr id="3" name="Subtitle 2"/>
          <p:cNvSpPr>
            <a:spLocks noGrp="1"/>
          </p:cNvSpPr>
          <p:nvPr>
            <p:ph type="subTitle" idx="1"/>
          </p:nvPr>
        </p:nvSpPr>
        <p:spPr>
          <a:xfrm>
            <a:off x="1371600" y="5181600"/>
            <a:ext cx="64008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0651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50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875867"/>
            <a:ext cx="77724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3875639"/>
            <a:ext cx="77724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659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133623"/>
            <a:ext cx="403860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23"/>
            <a:ext cx="403860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043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046817"/>
            <a:ext cx="404018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9833"/>
            <a:ext cx="404018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2046817"/>
            <a:ext cx="4041775"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899833"/>
            <a:ext cx="4041775"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40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5388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09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0C2E16-FBAF-4A93-AADC-C12B801BED58}"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AC53C-DB26-4835-A9E8-224913BA1173}" type="slidenum">
              <a:rPr lang="en-US" smtClean="0"/>
              <a:t>‹#›</a:t>
            </a:fld>
            <a:endParaRPr lang="en-US"/>
          </a:p>
        </p:txBody>
      </p:sp>
    </p:spTree>
    <p:extLst>
      <p:ext uri="{BB962C8B-B14F-4D97-AF65-F5344CB8AC3E}">
        <p14:creationId xmlns:p14="http://schemas.microsoft.com/office/powerpoint/2010/main" val="235459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364067"/>
            <a:ext cx="3008313"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64084"/>
            <a:ext cx="5111750"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913484"/>
            <a:ext cx="3008313"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601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6400801"/>
            <a:ext cx="54864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17033"/>
            <a:ext cx="54864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7156452"/>
            <a:ext cx="54864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1664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835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95"/>
            <a:ext cx="20574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6195"/>
            <a:ext cx="601980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072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520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2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4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426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380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818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0C2E16-FBAF-4A93-AADC-C12B801BED58}"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AC53C-DB26-4835-A9E8-224913BA1173}" type="slidenum">
              <a:rPr lang="en-US" smtClean="0"/>
              <a:t>‹#›</a:t>
            </a:fld>
            <a:endParaRPr lang="en-US"/>
          </a:p>
        </p:txBody>
      </p:sp>
    </p:spTree>
    <p:extLst>
      <p:ext uri="{BB962C8B-B14F-4D97-AF65-F5344CB8AC3E}">
        <p14:creationId xmlns:p14="http://schemas.microsoft.com/office/powerpoint/2010/main" val="1634080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48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994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6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737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1893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832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4660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8884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301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359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6992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0C2E16-FBAF-4A93-AADC-C12B801BED58}"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2AC53C-DB26-4835-A9E8-224913BA1173}" type="slidenum">
              <a:rPr lang="en-US" smtClean="0"/>
              <a:t>‹#›</a:t>
            </a:fld>
            <a:endParaRPr lang="en-US"/>
          </a:p>
        </p:txBody>
      </p:sp>
    </p:spTree>
    <p:extLst>
      <p:ext uri="{BB962C8B-B14F-4D97-AF65-F5344CB8AC3E}">
        <p14:creationId xmlns:p14="http://schemas.microsoft.com/office/powerpoint/2010/main" val="20576158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3225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4482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52998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6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96242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9441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6927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40567"/>
            <a:ext cx="7772400" cy="1960033"/>
          </a:xfrm>
        </p:spPr>
        <p:txBody>
          <a:bodyPr/>
          <a:lstStyle/>
          <a:p>
            <a:r>
              <a:rPr lang="en-US"/>
              <a:t>Click to edit Master title style</a:t>
            </a:r>
          </a:p>
        </p:txBody>
      </p:sp>
      <p:sp>
        <p:nvSpPr>
          <p:cNvPr id="3" name="Subtitle 2"/>
          <p:cNvSpPr>
            <a:spLocks noGrp="1"/>
          </p:cNvSpPr>
          <p:nvPr>
            <p:ph type="subTitle" idx="1"/>
          </p:nvPr>
        </p:nvSpPr>
        <p:spPr>
          <a:xfrm>
            <a:off x="1371600" y="5181600"/>
            <a:ext cx="64008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3239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7093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875867"/>
            <a:ext cx="77724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3875619"/>
            <a:ext cx="77724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4919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133622"/>
            <a:ext cx="403860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22"/>
            <a:ext cx="403860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15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C2E16-FBAF-4A93-AADC-C12B801BED58}"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2AC53C-DB26-4835-A9E8-224913BA1173}" type="slidenum">
              <a:rPr lang="en-US" smtClean="0"/>
              <a:t>‹#›</a:t>
            </a:fld>
            <a:endParaRPr lang="en-US"/>
          </a:p>
        </p:txBody>
      </p:sp>
    </p:spTree>
    <p:extLst>
      <p:ext uri="{BB962C8B-B14F-4D97-AF65-F5344CB8AC3E}">
        <p14:creationId xmlns:p14="http://schemas.microsoft.com/office/powerpoint/2010/main" val="1943487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046817"/>
            <a:ext cx="4040188"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9833"/>
            <a:ext cx="4040188"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2046817"/>
            <a:ext cx="4041775"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899833"/>
            <a:ext cx="4041775"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10524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10633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4460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364067"/>
            <a:ext cx="3008313"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364076"/>
            <a:ext cx="5111750"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913472"/>
            <a:ext cx="3008313"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2791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6400801"/>
            <a:ext cx="54864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817033"/>
            <a:ext cx="54864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7156452"/>
            <a:ext cx="54864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2039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9416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7"/>
            <a:ext cx="205740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6187"/>
            <a:ext cx="601980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1791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000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48767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879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C2E16-FBAF-4A93-AADC-C12B801BED58}"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2AC53C-DB26-4835-A9E8-224913BA1173}" type="slidenum">
              <a:rPr lang="en-US" smtClean="0"/>
              <a:t>‹#›</a:t>
            </a:fld>
            <a:endParaRPr lang="en-US"/>
          </a:p>
        </p:txBody>
      </p:sp>
    </p:spTree>
    <p:extLst>
      <p:ext uri="{BB962C8B-B14F-4D97-AF65-F5344CB8AC3E}">
        <p14:creationId xmlns:p14="http://schemas.microsoft.com/office/powerpoint/2010/main" val="17804375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7071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5932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46489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6573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0633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6413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38984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2700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0C2E16-FBAF-4A93-AADC-C12B801BED58}"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AC53C-DB26-4835-A9E8-224913BA1173}" type="slidenum">
              <a:rPr lang="en-US" smtClean="0"/>
              <a:t>‹#›</a:t>
            </a:fld>
            <a:endParaRPr lang="en-US"/>
          </a:p>
        </p:txBody>
      </p:sp>
    </p:spTree>
    <p:extLst>
      <p:ext uri="{BB962C8B-B14F-4D97-AF65-F5344CB8AC3E}">
        <p14:creationId xmlns:p14="http://schemas.microsoft.com/office/powerpoint/2010/main" val="86898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6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0C2E16-FBAF-4A93-AADC-C12B801BED58}"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AC53C-DB26-4835-A9E8-224913BA1173}" type="slidenum">
              <a:rPr lang="en-US" smtClean="0"/>
              <a:t>‹#›</a:t>
            </a:fld>
            <a:endParaRPr lang="en-US"/>
          </a:p>
        </p:txBody>
      </p:sp>
    </p:spTree>
    <p:extLst>
      <p:ext uri="{BB962C8B-B14F-4D97-AF65-F5344CB8AC3E}">
        <p14:creationId xmlns:p14="http://schemas.microsoft.com/office/powerpoint/2010/main" val="294951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C2E16-FBAF-4A93-AADC-C12B801BED58}" type="datetimeFigureOut">
              <a:rPr lang="en-US" smtClean="0"/>
              <a:t>2/22/2018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AC53C-DB26-4835-A9E8-224913BA1173}" type="slidenum">
              <a:rPr lang="en-US" smtClean="0"/>
              <a:t>‹#›</a:t>
            </a:fld>
            <a:endParaRPr lang="en-US"/>
          </a:p>
        </p:txBody>
      </p:sp>
    </p:spTree>
    <p:extLst>
      <p:ext uri="{BB962C8B-B14F-4D97-AF65-F5344CB8AC3E}">
        <p14:creationId xmlns:p14="http://schemas.microsoft.com/office/powerpoint/2010/main" val="2328878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6184"/>
            <a:ext cx="82296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133643"/>
            <a:ext cx="82296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8475182"/>
            <a:ext cx="21336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8475182"/>
            <a:ext cx="28956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8475182"/>
            <a:ext cx="21336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4611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6184"/>
            <a:ext cx="82296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133623"/>
            <a:ext cx="82296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8475170"/>
            <a:ext cx="21336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8475170"/>
            <a:ext cx="28956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8475170"/>
            <a:ext cx="21336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2392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6653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24022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6184"/>
            <a:ext cx="82296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133622"/>
            <a:ext cx="82296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8475156"/>
            <a:ext cx="21336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C5477AF5-F20C-426F-83C6-618E0D554B46}"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8475156"/>
            <a:ext cx="28956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8475156"/>
            <a:ext cx="21336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661B5C3-790F-43EB-9D3B-B5C859F648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37810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C61AA-C024-487D-A148-9B813C130C58}" type="datetimeFigureOut">
              <a:rPr lang="en-US" smtClean="0">
                <a:solidFill>
                  <a:prstClr val="black">
                    <a:tint val="75000"/>
                  </a:prstClr>
                </a:solidFill>
              </a:rPr>
              <a:pPr/>
              <a:t>2/22/2018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6977F-C151-4ECC-94A2-E0818EF9A2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92588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whitehouse.gov/sites/default/files/omb/budget/fy2017/assets/budget.pdf"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ngress.gov/114/crpt/hrpt470/CRPT-114hrpt470.pdf"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americangeosciences.org/policy/overview-fiscal-year-2017-appropriation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ongress.gov/committees"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hyperlink" Target="http://appropriations.house.gov/uploadedfiles/bills-114hr-fc-ap-fy2017-ap00-stateforop.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appropriations.senate.gov/imo/media/doc/FY2017-State-Foreign-Operations-Appropriations-Bill-S3117.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state.gov/r/pa/prs/ps/2016/02/252213.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whitehouse.gov/sites/default/files/docs/central_america_strategy.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wola.org/analysis/whats-in-the-administrations-2017-central-america-aid-request/"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appropriations.house.gov/uploadedfiles/bills-114hr-sc-ap-fy2017-transhud-subcommitteedraft.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ppropriations.senate.gov/imo/media/doc/FY2017-State-Foreign-Operations-Appropriations-Report114-290.pdf"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hyperlink" Target="http://www.acf.hhs.gov/programs/orr/unaccompanied-children-released-to-sponsors-by-county"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chart" Target="../charts/chart1.xml"/><Relationship Id="rId4" Type="http://schemas.openxmlformats.org/officeDocument/2006/relationships/hyperlink" Target="https://www.fcps.edu/sites/default/files/media/pdf/FY17Approved%20Budget_0.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hyperlink" Target="https://www.fcps.edu/sites/default/files/media/pdf/FY%202017%20BTF%20Final%20Report%20Revised%201-20.pdf" TargetMode="External"/><Relationship Id="rId2" Type="http://schemas.openxmlformats.org/officeDocument/2006/relationships/hyperlink" Target="http://schoolprofiles.fcps.edu/schlprfl/f?p=108:108:1055042135019::NO::P0_CURRENT_SCHOOL_ID:390"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68.xml"/><Relationship Id="rId6" Type="http://schemas.microsoft.com/office/2007/relationships/hdphoto" Target="../media/hdphoto4.wdp"/><Relationship Id="rId5" Type="http://schemas.openxmlformats.org/officeDocument/2006/relationships/image" Target="../media/image30.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6.xml"/><Relationship Id="rId1" Type="http://schemas.openxmlformats.org/officeDocument/2006/relationships/slideLayout" Target="../slideLayouts/slideLayout46.xml"/><Relationship Id="rId5" Type="http://schemas.openxmlformats.org/officeDocument/2006/relationships/image" Target="../media/image33.JPG"/><Relationship Id="rId4" Type="http://schemas.openxmlformats.org/officeDocument/2006/relationships/image" Target="../media/image32.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5.png"/><Relationship Id="rId1" Type="http://schemas.openxmlformats.org/officeDocument/2006/relationships/slideLayout" Target="../slideLayouts/slideLayout57.xml"/><Relationship Id="rId5" Type="http://schemas.openxmlformats.org/officeDocument/2006/relationships/hyperlink" Target="https://www.qsrmagazine.com/consumer-trends/meet-your-consumer" TargetMode="External"/><Relationship Id="rId4" Type="http://schemas.openxmlformats.org/officeDocument/2006/relationships/hyperlink" Target="http://www.bls.gov/cex/tables.htm"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nationalpriorities.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nationalpriorities.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6716" t="21119" r="410"/>
          <a:stretch/>
        </p:blipFill>
        <p:spPr bwMode="auto">
          <a:xfrm>
            <a:off x="4876800" y="1370868"/>
            <a:ext cx="4267200" cy="2697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52401" y="155540"/>
            <a:ext cx="8763000" cy="1080661"/>
          </a:xfrm>
          <a:solidFill>
            <a:schemeClr val="bg1">
              <a:lumMod val="95000"/>
            </a:schemeClr>
          </a:solidFill>
        </p:spPr>
        <p:txBody>
          <a:bodyPr>
            <a:noAutofit/>
          </a:bodyPr>
          <a:lstStyle/>
          <a:p>
            <a:r>
              <a:rPr lang="en-US" sz="2800" dirty="0"/>
              <a:t>U.S. Budget Process, International Affairs – 150 Account,</a:t>
            </a:r>
            <a:br>
              <a:rPr lang="en-US" sz="2800" dirty="0"/>
            </a:br>
            <a:r>
              <a:rPr lang="en-US" sz="2800" dirty="0"/>
              <a:t>&amp;  Central America Engagement Strategy</a:t>
            </a:r>
          </a:p>
        </p:txBody>
      </p:sp>
      <p:pic>
        <p:nvPicPr>
          <p:cNvPr id="4" name="Content Placeholder 3"/>
          <p:cNvPicPr>
            <a:picLocks noGrp="1" noChangeAspect="1"/>
          </p:cNvPicPr>
          <p:nvPr>
            <p:ph idx="1"/>
          </p:nvPr>
        </p:nvPicPr>
        <p:blipFill>
          <a:blip r:embed="rId4"/>
          <a:stretch>
            <a:fillRect/>
          </a:stretch>
        </p:blipFill>
        <p:spPr>
          <a:xfrm>
            <a:off x="331305" y="1417637"/>
            <a:ext cx="4002602" cy="4800600"/>
          </a:xfrm>
          <a:prstGeom prst="rect">
            <a:avLst/>
          </a:prstGeom>
        </p:spPr>
      </p:pic>
      <p:sp>
        <p:nvSpPr>
          <p:cNvPr id="5" name="TextBox 4"/>
          <p:cNvSpPr txBox="1"/>
          <p:nvPr/>
        </p:nvSpPr>
        <p:spPr>
          <a:xfrm>
            <a:off x="870009" y="6218237"/>
            <a:ext cx="2925194" cy="461665"/>
          </a:xfrm>
          <a:prstGeom prst="rect">
            <a:avLst/>
          </a:prstGeom>
          <a:noFill/>
        </p:spPr>
        <p:txBody>
          <a:bodyPr wrap="square" rtlCol="0">
            <a:spAutoFit/>
          </a:bodyPr>
          <a:lstStyle/>
          <a:p>
            <a:r>
              <a:rPr lang="en-US" sz="1200" dirty="0">
                <a:hlinkClick r:id="rId5"/>
              </a:rPr>
              <a:t>https://www.whitehouse.gov/sites/default/files/omb/budget/fy2017/assets/budget.pdf</a:t>
            </a:r>
            <a:r>
              <a:rPr lang="en-US" sz="1200" dirty="0"/>
              <a:t> </a:t>
            </a:r>
          </a:p>
        </p:txBody>
      </p:sp>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442" t="17535" r="42020" b="9721"/>
          <a:stretch/>
        </p:blipFill>
        <p:spPr bwMode="auto">
          <a:xfrm>
            <a:off x="4777077" y="3583148"/>
            <a:ext cx="3375367" cy="3096754"/>
          </a:xfrm>
          <a:prstGeom prst="rect">
            <a:avLst/>
          </a:prstGeom>
          <a:ln w="41275"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6" name="Group 5"/>
          <p:cNvGrpSpPr/>
          <p:nvPr/>
        </p:nvGrpSpPr>
        <p:grpSpPr>
          <a:xfrm rot="20456042">
            <a:off x="4146917" y="2616374"/>
            <a:ext cx="3251111" cy="3397189"/>
            <a:chOff x="112494" y="3122843"/>
            <a:chExt cx="4580925" cy="1691398"/>
          </a:xfrm>
        </p:grpSpPr>
        <p:sp>
          <p:nvSpPr>
            <p:cNvPr id="7" name="Oval 6"/>
            <p:cNvSpPr/>
            <p:nvPr/>
          </p:nvSpPr>
          <p:spPr>
            <a:xfrm rot="1456596">
              <a:off x="676101" y="4134898"/>
              <a:ext cx="3327488" cy="6793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Curved Down Arrow 5"/>
            <p:cNvSpPr/>
            <p:nvPr/>
          </p:nvSpPr>
          <p:spPr>
            <a:xfrm rot="19719219">
              <a:off x="112494" y="3122843"/>
              <a:ext cx="4580925" cy="695055"/>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5" name="TextBox 14"/>
          <p:cNvSpPr txBox="1"/>
          <p:nvPr/>
        </p:nvSpPr>
        <p:spPr>
          <a:xfrm>
            <a:off x="5108397" y="1417637"/>
            <a:ext cx="3044047" cy="646331"/>
          </a:xfrm>
          <a:prstGeom prst="rect">
            <a:avLst/>
          </a:prstGeom>
          <a:solidFill>
            <a:schemeClr val="bg1">
              <a:lumMod val="95000"/>
            </a:schemeClr>
          </a:solidFill>
        </p:spPr>
        <p:txBody>
          <a:bodyPr wrap="square" rtlCol="0">
            <a:spAutoFit/>
          </a:bodyPr>
          <a:lstStyle/>
          <a:p>
            <a:pPr algn="ctr"/>
            <a:r>
              <a:rPr lang="en-US" dirty="0"/>
              <a:t>Central American Migration</a:t>
            </a:r>
          </a:p>
          <a:p>
            <a:pPr algn="ctr"/>
            <a:r>
              <a:rPr lang="en-US" dirty="0"/>
              <a:t>to the United States</a:t>
            </a:r>
          </a:p>
        </p:txBody>
      </p:sp>
    </p:spTree>
    <p:extLst>
      <p:ext uri="{BB962C8B-B14F-4D97-AF65-F5344CB8AC3E}">
        <p14:creationId xmlns:p14="http://schemas.microsoft.com/office/powerpoint/2010/main" val="2175626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704" y="29817"/>
            <a:ext cx="8229600" cy="1143000"/>
          </a:xfrm>
        </p:spPr>
        <p:txBody>
          <a:bodyPr>
            <a:normAutofit/>
          </a:bodyPr>
          <a:lstStyle/>
          <a:p>
            <a:r>
              <a:rPr lang="en-US" sz="3200" dirty="0"/>
              <a:t>Senate Committee on Appropriations</a:t>
            </a:r>
          </a:p>
        </p:txBody>
      </p:sp>
      <p:pic>
        <p:nvPicPr>
          <p:cNvPr id="4" name="Content Placeholder 3"/>
          <p:cNvPicPr>
            <a:picLocks noGrp="1" noChangeAspect="1"/>
          </p:cNvPicPr>
          <p:nvPr>
            <p:ph idx="1"/>
          </p:nvPr>
        </p:nvPicPr>
        <p:blipFill>
          <a:blip r:embed="rId2"/>
          <a:stretch>
            <a:fillRect/>
          </a:stretch>
        </p:blipFill>
        <p:spPr>
          <a:xfrm>
            <a:off x="6802669" y="1172817"/>
            <a:ext cx="2241939" cy="5315567"/>
          </a:xfrm>
          <a:prstGeom prst="rect">
            <a:avLst/>
          </a:prstGeom>
        </p:spPr>
      </p:pic>
      <p:sp>
        <p:nvSpPr>
          <p:cNvPr id="5" name="TextBox 4"/>
          <p:cNvSpPr txBox="1"/>
          <p:nvPr/>
        </p:nvSpPr>
        <p:spPr>
          <a:xfrm>
            <a:off x="152400" y="1162301"/>
            <a:ext cx="2667000" cy="5016758"/>
          </a:xfrm>
          <a:prstGeom prst="rect">
            <a:avLst/>
          </a:prstGeom>
          <a:noFill/>
        </p:spPr>
        <p:txBody>
          <a:bodyPr wrap="square" rtlCol="0">
            <a:spAutoFit/>
          </a:bodyPr>
          <a:lstStyle/>
          <a:p>
            <a:pPr algn="ctr"/>
            <a:r>
              <a:rPr lang="en-US" sz="1600" b="1" dirty="0"/>
              <a:t>Republicans</a:t>
            </a:r>
          </a:p>
          <a:p>
            <a:endParaRPr lang="en-US" sz="1600" b="1" dirty="0"/>
          </a:p>
          <a:p>
            <a:pPr algn="ctr"/>
            <a:r>
              <a:rPr lang="en-US" sz="1600" b="1" dirty="0"/>
              <a:t>Chairman Thad Cochran </a:t>
            </a:r>
          </a:p>
          <a:p>
            <a:pPr algn="ctr"/>
            <a:r>
              <a:rPr lang="en-US" sz="1600" b="1" dirty="0"/>
              <a:t>(R - MS)</a:t>
            </a:r>
          </a:p>
          <a:p>
            <a:pPr algn="ctr"/>
            <a:r>
              <a:rPr lang="en-US" sz="1600" b="1" dirty="0"/>
              <a:t>Mitch McConnell (R-KY)</a:t>
            </a:r>
          </a:p>
          <a:p>
            <a:pPr algn="ctr"/>
            <a:r>
              <a:rPr lang="en-US" sz="1600" b="1" dirty="0"/>
              <a:t>Richard Shelby (R-AL)</a:t>
            </a:r>
          </a:p>
          <a:p>
            <a:pPr algn="ctr"/>
            <a:r>
              <a:rPr lang="en-US" sz="1600" b="1" dirty="0"/>
              <a:t>Lamar Alexander (R-TN)</a:t>
            </a:r>
          </a:p>
          <a:p>
            <a:pPr algn="ctr"/>
            <a:r>
              <a:rPr lang="en-US" sz="1600" b="1" dirty="0"/>
              <a:t>Susan Collins (R-ME)</a:t>
            </a:r>
          </a:p>
          <a:p>
            <a:pPr algn="ctr"/>
            <a:r>
              <a:rPr lang="en-US" sz="1600" b="1" dirty="0"/>
              <a:t>Lisa Murkowski (R-AK)</a:t>
            </a:r>
          </a:p>
          <a:p>
            <a:pPr algn="ctr"/>
            <a:r>
              <a:rPr lang="en-US" sz="1600" b="1" dirty="0"/>
              <a:t>Lindsey Graham (R-SC)</a:t>
            </a:r>
          </a:p>
          <a:p>
            <a:pPr algn="ctr"/>
            <a:r>
              <a:rPr lang="en-US" sz="1600" b="1" dirty="0"/>
              <a:t>Mark Kirk (R-IL)</a:t>
            </a:r>
          </a:p>
          <a:p>
            <a:pPr algn="ctr"/>
            <a:r>
              <a:rPr lang="en-US" sz="1600" b="1" dirty="0"/>
              <a:t>Roy Blunt (R-MO)</a:t>
            </a:r>
          </a:p>
          <a:p>
            <a:pPr algn="ctr"/>
            <a:r>
              <a:rPr lang="en-US" sz="1600" b="1" dirty="0"/>
              <a:t>Jerry Moran (R-KS)</a:t>
            </a:r>
          </a:p>
          <a:p>
            <a:pPr algn="ctr"/>
            <a:r>
              <a:rPr lang="en-US" sz="1600" b="1" dirty="0"/>
              <a:t>John Hoeven (R-ND)</a:t>
            </a:r>
          </a:p>
          <a:p>
            <a:pPr algn="ctr"/>
            <a:r>
              <a:rPr lang="en-US" sz="1600" b="1" dirty="0"/>
              <a:t>John Boozman (R-AR)</a:t>
            </a:r>
          </a:p>
          <a:p>
            <a:pPr algn="ctr"/>
            <a:r>
              <a:rPr lang="en-US" sz="1600" b="1" dirty="0"/>
              <a:t>Shelley Moore Capito (R-WV)</a:t>
            </a:r>
          </a:p>
          <a:p>
            <a:pPr algn="ctr"/>
            <a:r>
              <a:rPr lang="en-US" sz="1600" b="1" dirty="0"/>
              <a:t>Bill Cassidy (R-LA)</a:t>
            </a:r>
          </a:p>
          <a:p>
            <a:pPr algn="ctr"/>
            <a:r>
              <a:rPr lang="en-US" sz="1600" b="1" dirty="0"/>
              <a:t>James Lankford (R-OK)</a:t>
            </a:r>
          </a:p>
          <a:p>
            <a:pPr algn="ctr"/>
            <a:r>
              <a:rPr lang="en-US" sz="1600" b="1" dirty="0"/>
              <a:t>Steve Daines (MT)</a:t>
            </a:r>
          </a:p>
          <a:p>
            <a:endParaRPr lang="en-US" sz="1600" dirty="0"/>
          </a:p>
        </p:txBody>
      </p:sp>
      <p:sp>
        <p:nvSpPr>
          <p:cNvPr id="7" name="TextBox 6"/>
          <p:cNvSpPr txBox="1"/>
          <p:nvPr/>
        </p:nvSpPr>
        <p:spPr>
          <a:xfrm>
            <a:off x="3150704" y="1172817"/>
            <a:ext cx="3124200" cy="4031873"/>
          </a:xfrm>
          <a:prstGeom prst="rect">
            <a:avLst/>
          </a:prstGeom>
          <a:noFill/>
        </p:spPr>
        <p:txBody>
          <a:bodyPr wrap="square" rtlCol="0">
            <a:spAutoFit/>
          </a:bodyPr>
          <a:lstStyle/>
          <a:p>
            <a:pPr algn="ctr"/>
            <a:r>
              <a:rPr lang="en-US" sz="1600" b="1" dirty="0"/>
              <a:t>Democrats</a:t>
            </a:r>
          </a:p>
          <a:p>
            <a:endParaRPr lang="en-US" sz="1600" b="1" dirty="0"/>
          </a:p>
          <a:p>
            <a:pPr algn="ctr"/>
            <a:r>
              <a:rPr lang="en-US" sz="1600" b="1" dirty="0"/>
              <a:t>Vice Chairwoman </a:t>
            </a:r>
          </a:p>
          <a:p>
            <a:pPr algn="ctr"/>
            <a:r>
              <a:rPr lang="en-US" sz="1600" b="1" dirty="0"/>
              <a:t>Barbara Mikulski(D - MD)</a:t>
            </a:r>
          </a:p>
          <a:p>
            <a:pPr algn="ctr"/>
            <a:r>
              <a:rPr lang="en-US" sz="1600" b="1" dirty="0"/>
              <a:t>Patrick Leahy (D-VT)</a:t>
            </a:r>
          </a:p>
          <a:p>
            <a:pPr algn="ctr"/>
            <a:r>
              <a:rPr lang="en-US" sz="1600" b="1" dirty="0"/>
              <a:t>Patty Murray (D-WA)</a:t>
            </a:r>
          </a:p>
          <a:p>
            <a:pPr algn="ctr"/>
            <a:r>
              <a:rPr lang="en-US" sz="1600" b="1" dirty="0"/>
              <a:t>Dianne Feinstein (D-CA)</a:t>
            </a:r>
          </a:p>
          <a:p>
            <a:pPr algn="ctr"/>
            <a:r>
              <a:rPr lang="en-US" sz="1600" b="1" dirty="0"/>
              <a:t>Richard Durbin (D-IL)</a:t>
            </a:r>
          </a:p>
          <a:p>
            <a:pPr algn="ctr"/>
            <a:r>
              <a:rPr lang="en-US" sz="1600" b="1" dirty="0"/>
              <a:t>Jack Reed (D-RI)</a:t>
            </a:r>
          </a:p>
          <a:p>
            <a:pPr algn="ctr"/>
            <a:r>
              <a:rPr lang="en-US" sz="1600" b="1" dirty="0"/>
              <a:t>Jon Tester (D-MT)</a:t>
            </a:r>
          </a:p>
          <a:p>
            <a:pPr algn="ctr"/>
            <a:r>
              <a:rPr lang="en-US" sz="1600" b="1" dirty="0"/>
              <a:t>Tom Udall (D-NM)</a:t>
            </a:r>
          </a:p>
          <a:p>
            <a:pPr algn="ctr"/>
            <a:r>
              <a:rPr lang="en-US" sz="1600" b="1" dirty="0"/>
              <a:t>Jeanne Shaheen (D-NH)</a:t>
            </a:r>
          </a:p>
          <a:p>
            <a:pPr algn="ctr"/>
            <a:r>
              <a:rPr lang="en-US" sz="1600" b="1" dirty="0"/>
              <a:t>Jeff Merkley (D-OH)</a:t>
            </a:r>
          </a:p>
          <a:p>
            <a:pPr algn="ctr"/>
            <a:r>
              <a:rPr lang="en-US" sz="1600" b="1" dirty="0"/>
              <a:t>Christopher Coons (D-DE)</a:t>
            </a:r>
          </a:p>
          <a:p>
            <a:pPr algn="ctr"/>
            <a:r>
              <a:rPr lang="en-US" sz="1600" b="1" dirty="0"/>
              <a:t>Brian Schatz (D-HI)</a:t>
            </a:r>
          </a:p>
          <a:p>
            <a:pPr algn="ctr"/>
            <a:r>
              <a:rPr lang="en-US" sz="1600" b="1" dirty="0"/>
              <a:t>Chris Murphy (D-CT)</a:t>
            </a:r>
          </a:p>
        </p:txBody>
      </p:sp>
    </p:spTree>
    <p:extLst>
      <p:ext uri="{BB962C8B-B14F-4D97-AF65-F5344CB8AC3E}">
        <p14:creationId xmlns:p14="http://schemas.microsoft.com/office/powerpoint/2010/main" val="1581495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152400"/>
            <a:ext cx="7467600" cy="1143000"/>
          </a:xfrm>
        </p:spPr>
        <p:txBody>
          <a:bodyPr>
            <a:normAutofit/>
          </a:bodyPr>
          <a:lstStyle/>
          <a:p>
            <a:r>
              <a:rPr lang="en-US" sz="3200" dirty="0"/>
              <a:t>House Appropriations Concurrent Resolution on the Budget  FY 2017</a:t>
            </a:r>
          </a:p>
        </p:txBody>
      </p:sp>
      <p:pic>
        <p:nvPicPr>
          <p:cNvPr id="6" name="Content Placeholder 5"/>
          <p:cNvPicPr>
            <a:picLocks noGrp="1" noChangeAspect="1"/>
          </p:cNvPicPr>
          <p:nvPr>
            <p:ph idx="1"/>
          </p:nvPr>
        </p:nvPicPr>
        <p:blipFill rotWithShape="1">
          <a:blip r:embed="rId2"/>
          <a:srcRect l="4697" t="3367" r="4697"/>
          <a:stretch/>
        </p:blipFill>
        <p:spPr>
          <a:xfrm>
            <a:off x="2209800" y="1503776"/>
            <a:ext cx="4495800" cy="4602163"/>
          </a:xfrm>
          <a:prstGeom prst="rect">
            <a:avLst/>
          </a:prstGeom>
          <a:ln>
            <a:solidFill>
              <a:schemeClr val="tx1"/>
            </a:solidFill>
          </a:ln>
        </p:spPr>
      </p:pic>
      <p:sp>
        <p:nvSpPr>
          <p:cNvPr id="7" name="Rectangle 6"/>
          <p:cNvSpPr/>
          <p:nvPr/>
        </p:nvSpPr>
        <p:spPr>
          <a:xfrm>
            <a:off x="1447800" y="6172200"/>
            <a:ext cx="5791200" cy="338554"/>
          </a:xfrm>
          <a:prstGeom prst="rect">
            <a:avLst/>
          </a:prstGeom>
        </p:spPr>
        <p:txBody>
          <a:bodyPr wrap="square">
            <a:spAutoFit/>
          </a:bodyPr>
          <a:lstStyle/>
          <a:p>
            <a:r>
              <a:rPr lang="en-US" sz="1600" dirty="0">
                <a:hlinkClick r:id="rId3"/>
              </a:rPr>
              <a:t>https://www.congress.gov/114/crpt/hrpt470/CRPT-114hrpt470.pdf</a:t>
            </a:r>
            <a:r>
              <a:rPr lang="en-US" sz="1600" dirty="0"/>
              <a:t> </a:t>
            </a:r>
          </a:p>
        </p:txBody>
      </p:sp>
    </p:spTree>
    <p:extLst>
      <p:ext uri="{BB962C8B-B14F-4D97-AF65-F5344CB8AC3E}">
        <p14:creationId xmlns:p14="http://schemas.microsoft.com/office/powerpoint/2010/main" val="296896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9700" y="0"/>
            <a:ext cx="5943600" cy="6807201"/>
          </a:xfrm>
        </p:spPr>
      </p:pic>
      <p:sp>
        <p:nvSpPr>
          <p:cNvPr id="5" name="TextBox 4"/>
          <p:cNvSpPr txBox="1"/>
          <p:nvPr/>
        </p:nvSpPr>
        <p:spPr>
          <a:xfrm>
            <a:off x="7696200" y="5715000"/>
            <a:ext cx="1295400" cy="938719"/>
          </a:xfrm>
          <a:prstGeom prst="rect">
            <a:avLst/>
          </a:prstGeom>
          <a:noFill/>
        </p:spPr>
        <p:txBody>
          <a:bodyPr wrap="square" rtlCol="0">
            <a:spAutoFit/>
          </a:bodyPr>
          <a:lstStyle/>
          <a:p>
            <a:r>
              <a:rPr lang="en-US" sz="1100" dirty="0">
                <a:hlinkClick r:id="rId4"/>
              </a:rPr>
              <a:t>http://www.americangeosciences.org/policy/overview-fiscal-year-2017-appropriations</a:t>
            </a:r>
            <a:r>
              <a:rPr lang="en-US" sz="1100" dirty="0"/>
              <a:t> </a:t>
            </a:r>
          </a:p>
        </p:txBody>
      </p:sp>
      <p:sp>
        <p:nvSpPr>
          <p:cNvPr id="6" name="Oval 5"/>
          <p:cNvSpPr/>
          <p:nvPr/>
        </p:nvSpPr>
        <p:spPr>
          <a:xfrm>
            <a:off x="1905000" y="2209800"/>
            <a:ext cx="49530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2859438" y="3060700"/>
            <a:ext cx="14478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317570" y="3060700"/>
            <a:ext cx="1447798"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2912067" y="3790951"/>
            <a:ext cx="1447800" cy="4000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404103" y="3797299"/>
            <a:ext cx="1447800" cy="393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628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38" y="0"/>
            <a:ext cx="8229600" cy="1143000"/>
          </a:xfrm>
        </p:spPr>
        <p:txBody>
          <a:bodyPr/>
          <a:lstStyle/>
          <a:p>
            <a:r>
              <a:rPr lang="en-US" dirty="0"/>
              <a:t>Congressional Committees</a:t>
            </a:r>
          </a:p>
        </p:txBody>
      </p:sp>
      <p:pic>
        <p:nvPicPr>
          <p:cNvPr id="4" name="Content Placeholder 3"/>
          <p:cNvPicPr>
            <a:picLocks noGrp="1" noChangeAspect="1"/>
          </p:cNvPicPr>
          <p:nvPr>
            <p:ph idx="1"/>
          </p:nvPr>
        </p:nvPicPr>
        <p:blipFill>
          <a:blip r:embed="rId2"/>
          <a:stretch>
            <a:fillRect/>
          </a:stretch>
        </p:blipFill>
        <p:spPr>
          <a:xfrm>
            <a:off x="1143000" y="914400"/>
            <a:ext cx="7086600" cy="5495325"/>
          </a:xfrm>
          <a:prstGeom prst="rect">
            <a:avLst/>
          </a:prstGeom>
          <a:ln w="12700">
            <a:solidFill>
              <a:schemeClr val="tx1"/>
            </a:solidFill>
          </a:ln>
        </p:spPr>
      </p:pic>
      <p:sp>
        <p:nvSpPr>
          <p:cNvPr id="5" name="Rectangle 4"/>
          <p:cNvSpPr/>
          <p:nvPr/>
        </p:nvSpPr>
        <p:spPr>
          <a:xfrm>
            <a:off x="2591194" y="6409725"/>
            <a:ext cx="3907288" cy="369332"/>
          </a:xfrm>
          <a:prstGeom prst="rect">
            <a:avLst/>
          </a:prstGeom>
        </p:spPr>
        <p:txBody>
          <a:bodyPr wrap="none">
            <a:spAutoFit/>
          </a:bodyPr>
          <a:lstStyle/>
          <a:p>
            <a:r>
              <a:rPr lang="en-US" dirty="0">
                <a:hlinkClick r:id="rId3"/>
              </a:rPr>
              <a:t>https://www.congress.gov/committees</a:t>
            </a:r>
            <a:r>
              <a:rPr lang="en-US" dirty="0"/>
              <a:t> </a:t>
            </a:r>
          </a:p>
        </p:txBody>
      </p:sp>
      <p:sp>
        <p:nvSpPr>
          <p:cNvPr id="6" name="Rectangle 5"/>
          <p:cNvSpPr/>
          <p:nvPr/>
        </p:nvSpPr>
        <p:spPr>
          <a:xfrm>
            <a:off x="1219200" y="1981200"/>
            <a:ext cx="1143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5355482" y="1981200"/>
            <a:ext cx="969118"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343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9753600" cy="1143000"/>
          </a:xfrm>
        </p:spPr>
        <p:txBody>
          <a:bodyPr>
            <a:noAutofit/>
          </a:bodyPr>
          <a:lstStyle/>
          <a:p>
            <a:r>
              <a:rPr lang="en-US" sz="3200" dirty="0"/>
              <a:t>House Appropriations Subcommittee - State </a:t>
            </a:r>
            <a:br>
              <a:rPr lang="en-US" sz="3200" dirty="0"/>
            </a:br>
            <a:r>
              <a:rPr lang="en-US" sz="3200" dirty="0"/>
              <a:t>Department, Foreign Operations and </a:t>
            </a:r>
            <a:br>
              <a:rPr lang="en-US" sz="3200" dirty="0"/>
            </a:br>
            <a:r>
              <a:rPr lang="en-US" sz="3200" dirty="0"/>
              <a:t>Related Programs Bill </a:t>
            </a:r>
          </a:p>
        </p:txBody>
      </p:sp>
      <p:pic>
        <p:nvPicPr>
          <p:cNvPr id="5" name="Content Placeholder 4"/>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Lst>
          </a:blip>
          <a:srcRect l="15374" t="13414" r="12567"/>
          <a:stretch/>
        </p:blipFill>
        <p:spPr>
          <a:xfrm>
            <a:off x="2286000" y="1512503"/>
            <a:ext cx="4876800" cy="4560018"/>
          </a:xfrm>
          <a:prstGeom prst="rect">
            <a:avLst/>
          </a:prstGeom>
          <a:ln>
            <a:solidFill>
              <a:schemeClr val="tx1"/>
            </a:solidFill>
          </a:ln>
        </p:spPr>
      </p:pic>
      <p:sp>
        <p:nvSpPr>
          <p:cNvPr id="4" name="Rectangle 3"/>
          <p:cNvSpPr/>
          <p:nvPr/>
        </p:nvSpPr>
        <p:spPr>
          <a:xfrm>
            <a:off x="304800" y="6211669"/>
            <a:ext cx="8686800" cy="338554"/>
          </a:xfrm>
          <a:prstGeom prst="rect">
            <a:avLst/>
          </a:prstGeom>
        </p:spPr>
        <p:txBody>
          <a:bodyPr wrap="square">
            <a:spAutoFit/>
          </a:bodyPr>
          <a:lstStyle/>
          <a:p>
            <a:pPr algn="ctr"/>
            <a:r>
              <a:rPr lang="en-US" sz="1600" dirty="0">
                <a:hlinkClick r:id="rId4"/>
              </a:rPr>
              <a:t>http://appropriations.house.gov/uploadedfiles/bills-114hr-fc-ap-fy2017-ap00-stateforop.pdf</a:t>
            </a:r>
            <a:r>
              <a:rPr lang="en-US" sz="1600" dirty="0"/>
              <a:t> </a:t>
            </a:r>
          </a:p>
        </p:txBody>
      </p:sp>
      <p:sp>
        <p:nvSpPr>
          <p:cNvPr id="6" name="TextBox 5"/>
          <p:cNvSpPr txBox="1"/>
          <p:nvPr/>
        </p:nvSpPr>
        <p:spPr>
          <a:xfrm>
            <a:off x="6057900" y="1676400"/>
            <a:ext cx="2209800" cy="646331"/>
          </a:xfrm>
          <a:prstGeom prst="rect">
            <a:avLst/>
          </a:prstGeom>
          <a:solidFill>
            <a:schemeClr val="bg1">
              <a:lumMod val="95000"/>
            </a:schemeClr>
          </a:solidFill>
        </p:spPr>
        <p:txBody>
          <a:bodyPr wrap="square" rtlCol="0">
            <a:spAutoFit/>
          </a:bodyPr>
          <a:lstStyle/>
          <a:p>
            <a:pPr algn="ctr"/>
            <a:r>
              <a:rPr lang="en-US" dirty="0"/>
              <a:t>Passed by voice vote on July 12, 2016.</a:t>
            </a:r>
          </a:p>
        </p:txBody>
      </p:sp>
    </p:spTree>
    <p:extLst>
      <p:ext uri="{BB962C8B-B14F-4D97-AF65-F5344CB8AC3E}">
        <p14:creationId xmlns:p14="http://schemas.microsoft.com/office/powerpoint/2010/main" val="2380252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1143000"/>
          </a:xfrm>
        </p:spPr>
        <p:txBody>
          <a:bodyPr>
            <a:noAutofit/>
          </a:bodyPr>
          <a:lstStyle/>
          <a:p>
            <a:r>
              <a:rPr lang="en-US" sz="3200" dirty="0"/>
              <a:t>Senate Appropriations Subcommittee – State Department, Foreign Operations &amp; Related Programs Bill</a:t>
            </a:r>
          </a:p>
        </p:txBody>
      </p:sp>
      <p:sp>
        <p:nvSpPr>
          <p:cNvPr id="5" name="Rectangle 4"/>
          <p:cNvSpPr/>
          <p:nvPr/>
        </p:nvSpPr>
        <p:spPr>
          <a:xfrm>
            <a:off x="2286000" y="6193205"/>
            <a:ext cx="4876800" cy="523220"/>
          </a:xfrm>
          <a:prstGeom prst="rect">
            <a:avLst/>
          </a:prstGeom>
        </p:spPr>
        <p:txBody>
          <a:bodyPr wrap="square">
            <a:spAutoFit/>
          </a:bodyPr>
          <a:lstStyle/>
          <a:p>
            <a:pPr algn="ctr"/>
            <a:r>
              <a:rPr lang="en-US" sz="1400" dirty="0">
                <a:hlinkClick r:id="rId2"/>
              </a:rPr>
              <a:t>http://www.appropriations.senate.gov/imo/media/doc/FY2017-State-Foreign-Operations-Appropriations-Bill-S3117.pdf</a:t>
            </a:r>
            <a:r>
              <a:rPr lang="en-US" sz="1400" dirty="0"/>
              <a:t> </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2753" y="1600200"/>
            <a:ext cx="4518494" cy="4525963"/>
          </a:xfrm>
          <a:ln>
            <a:solidFill>
              <a:schemeClr val="tx1"/>
            </a:solidFill>
          </a:ln>
        </p:spPr>
      </p:pic>
      <p:sp>
        <p:nvSpPr>
          <p:cNvPr id="7" name="TextBox 6"/>
          <p:cNvSpPr txBox="1"/>
          <p:nvPr/>
        </p:nvSpPr>
        <p:spPr>
          <a:xfrm>
            <a:off x="6400800" y="1600200"/>
            <a:ext cx="1828799" cy="1200329"/>
          </a:xfrm>
          <a:prstGeom prst="rect">
            <a:avLst/>
          </a:prstGeom>
          <a:solidFill>
            <a:schemeClr val="bg1">
              <a:lumMod val="95000"/>
            </a:schemeClr>
          </a:solidFill>
        </p:spPr>
        <p:txBody>
          <a:bodyPr wrap="square" rtlCol="0">
            <a:spAutoFit/>
          </a:bodyPr>
          <a:lstStyle/>
          <a:p>
            <a:pPr algn="ctr"/>
            <a:r>
              <a:rPr lang="en-US" dirty="0"/>
              <a:t>June 29, 2016 Vote In the Senate approved</a:t>
            </a:r>
          </a:p>
          <a:p>
            <a:pPr algn="ctr"/>
            <a:r>
              <a:rPr lang="en-US" dirty="0"/>
              <a:t>this bill.</a:t>
            </a:r>
          </a:p>
        </p:txBody>
      </p:sp>
    </p:spTree>
    <p:extLst>
      <p:ext uri="{BB962C8B-B14F-4D97-AF65-F5344CB8AC3E}">
        <p14:creationId xmlns:p14="http://schemas.microsoft.com/office/powerpoint/2010/main" val="2983220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73" y="2057400"/>
            <a:ext cx="8229600" cy="4191000"/>
          </a:xfrm>
        </p:spPr>
        <p:txBody>
          <a:bodyPr>
            <a:normAutofit fontScale="55000" lnSpcReduction="20000"/>
          </a:bodyPr>
          <a:lstStyle/>
          <a:p>
            <a:pPr marL="0" indent="0">
              <a:buNone/>
            </a:pPr>
            <a:r>
              <a:rPr lang="en-US" sz="3800" i="1" dirty="0"/>
              <a:t>“In our own Hemisphere, our budget ensures ongoing implementation of the U.S. Strategy for Engagement in Central America and dedicates over $750.6 million - as part of </a:t>
            </a:r>
            <a:r>
              <a:rPr lang="en-US" sz="3800" i="1"/>
              <a:t>the </a:t>
            </a:r>
            <a:r>
              <a:rPr lang="en-US" sz="3800" i="1" smtClean="0"/>
              <a:t>Administration's </a:t>
            </a:r>
            <a:r>
              <a:rPr lang="en-US" sz="3800" i="1" dirty="0"/>
              <a:t>$1.0 billion request for appropriations and financing assistance to Central America - to a long-term, comprehensive approach designed to address the underlying factors of migration of unaccompanied children and families. These whole-of-government efforts are geared toward promoting economic opportunities for the Central American people; building democratic, accountable, transparent, and effective public institutions; and providing a safer and more secure environment for citizens in the region.” </a:t>
            </a:r>
          </a:p>
          <a:p>
            <a:pPr marL="0" indent="0">
              <a:buNone/>
            </a:pPr>
            <a:endParaRPr lang="en-US" dirty="0"/>
          </a:p>
          <a:p>
            <a:pPr marL="0" indent="0" algn="ctr">
              <a:buNone/>
            </a:pPr>
            <a:r>
              <a:rPr lang="en-US" dirty="0"/>
              <a:t>Secretary of State Kerry’s cover letter to the </a:t>
            </a:r>
          </a:p>
          <a:p>
            <a:pPr marL="0" indent="0" algn="ctr">
              <a:buNone/>
            </a:pPr>
            <a:r>
              <a:rPr lang="en-US" dirty="0"/>
              <a:t>Congressional Budget Justification for the 2017 State Department, Foreign Operations and Related Programs. Page. 4 </a:t>
            </a:r>
          </a:p>
        </p:txBody>
      </p:sp>
      <p:sp>
        <p:nvSpPr>
          <p:cNvPr id="4" name="Title 3"/>
          <p:cNvSpPr>
            <a:spLocks noGrp="1"/>
          </p:cNvSpPr>
          <p:nvPr>
            <p:ph type="title"/>
          </p:nvPr>
        </p:nvSpPr>
        <p:spPr>
          <a:xfrm>
            <a:off x="95573" y="457200"/>
            <a:ext cx="8991600" cy="1143000"/>
          </a:xfrm>
        </p:spPr>
        <p:txBody>
          <a:bodyPr>
            <a:normAutofit fontScale="90000"/>
          </a:bodyPr>
          <a:lstStyle/>
          <a:p>
            <a:r>
              <a:rPr lang="en-US" sz="3200" dirty="0"/>
              <a:t>President's FY 2017 Budget Request for the U.S. Department of State and USAID – Central America Strategy</a:t>
            </a:r>
            <a:br>
              <a:rPr lang="en-US" sz="3200" dirty="0"/>
            </a:br>
            <a:r>
              <a:rPr lang="en-US" sz="2200" dirty="0"/>
              <a:t>Source: </a:t>
            </a:r>
            <a:r>
              <a:rPr lang="en-US" sz="2200" dirty="0">
                <a:hlinkClick r:id="rId2"/>
              </a:rPr>
              <a:t>http://www.state.gov/r/pa/prs/ps/2016/02/252213.htm</a:t>
            </a:r>
            <a:r>
              <a:rPr lang="en-US" sz="2200" dirty="0"/>
              <a:t> </a:t>
            </a:r>
          </a:p>
        </p:txBody>
      </p:sp>
    </p:spTree>
    <p:extLst>
      <p:ext uri="{BB962C8B-B14F-4D97-AF65-F5344CB8AC3E}">
        <p14:creationId xmlns:p14="http://schemas.microsoft.com/office/powerpoint/2010/main" val="2092249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088" y="-68283"/>
            <a:ext cx="8229600" cy="914400"/>
          </a:xfrm>
        </p:spPr>
        <p:txBody>
          <a:bodyPr>
            <a:normAutofit/>
          </a:bodyPr>
          <a:lstStyle/>
          <a:p>
            <a:r>
              <a:rPr lang="en-US" sz="3200" dirty="0"/>
              <a:t>U.S. Strategy for Engagement in Central America </a:t>
            </a:r>
          </a:p>
        </p:txBody>
      </p:sp>
      <p:sp>
        <p:nvSpPr>
          <p:cNvPr id="3" name="Content Placeholder 2"/>
          <p:cNvSpPr>
            <a:spLocks noGrp="1"/>
          </p:cNvSpPr>
          <p:nvPr>
            <p:ph idx="1"/>
          </p:nvPr>
        </p:nvSpPr>
        <p:spPr>
          <a:xfrm>
            <a:off x="228600" y="1396390"/>
            <a:ext cx="1854938" cy="3463537"/>
          </a:xfrm>
          <a:ln>
            <a:noFill/>
          </a:ln>
        </p:spPr>
        <p:txBody>
          <a:bodyPr>
            <a:normAutofit/>
          </a:bodyPr>
          <a:lstStyle/>
          <a:p>
            <a:pPr marL="0" indent="0">
              <a:buNone/>
            </a:pPr>
            <a:r>
              <a:rPr lang="en-US" sz="1400" b="1" dirty="0"/>
              <a:t>Promoting Police Reform</a:t>
            </a:r>
          </a:p>
          <a:p>
            <a:pPr marL="0" indent="0">
              <a:buNone/>
            </a:pPr>
            <a:endParaRPr lang="en-US" sz="1400" b="1" dirty="0"/>
          </a:p>
          <a:p>
            <a:pPr marL="0" indent="0">
              <a:buNone/>
            </a:pPr>
            <a:r>
              <a:rPr lang="en-US" sz="1400" b="1" dirty="0"/>
              <a:t>Improving Community Security</a:t>
            </a:r>
          </a:p>
          <a:p>
            <a:pPr marL="0" indent="0">
              <a:buNone/>
            </a:pPr>
            <a:endParaRPr lang="en-US" sz="1400" b="1" dirty="0"/>
          </a:p>
          <a:p>
            <a:pPr marL="0" indent="0">
              <a:buNone/>
            </a:pPr>
            <a:r>
              <a:rPr lang="en-US" sz="1400" b="1" dirty="0"/>
              <a:t>Continuing Defense Cooperation</a:t>
            </a:r>
          </a:p>
          <a:p>
            <a:pPr marL="0" indent="0">
              <a:buNone/>
            </a:pPr>
            <a:endParaRPr lang="en-US" sz="1400" b="1" dirty="0"/>
          </a:p>
          <a:p>
            <a:pPr marL="0" indent="0">
              <a:buNone/>
            </a:pPr>
            <a:r>
              <a:rPr lang="en-US" sz="1400" b="1" dirty="0"/>
              <a:t>Attacking Organized Crime</a:t>
            </a:r>
          </a:p>
          <a:p>
            <a:pPr marL="0" indent="0">
              <a:buNone/>
            </a:pPr>
            <a:endParaRPr lang="en-US" sz="1400" b="1" dirty="0"/>
          </a:p>
          <a:p>
            <a:pPr marL="0" indent="0">
              <a:buNone/>
            </a:pPr>
            <a:r>
              <a:rPr lang="en-US" sz="1400" b="1" dirty="0"/>
              <a:t>High-Level Security Dialogue </a:t>
            </a:r>
            <a:endParaRPr lang="en-US" sz="1400" dirty="0"/>
          </a:p>
        </p:txBody>
      </p:sp>
      <p:sp>
        <p:nvSpPr>
          <p:cNvPr id="4" name="Rectangle 3"/>
          <p:cNvSpPr/>
          <p:nvPr/>
        </p:nvSpPr>
        <p:spPr>
          <a:xfrm>
            <a:off x="388088" y="6324600"/>
            <a:ext cx="8382000" cy="307777"/>
          </a:xfrm>
          <a:prstGeom prst="rect">
            <a:avLst/>
          </a:prstGeom>
        </p:spPr>
        <p:txBody>
          <a:bodyPr wrap="square">
            <a:spAutoFit/>
          </a:bodyPr>
          <a:lstStyle/>
          <a:p>
            <a:pPr algn="ctr"/>
            <a:r>
              <a:rPr lang="en-US" sz="1400" dirty="0">
                <a:hlinkClick r:id="rId2"/>
              </a:rPr>
              <a:t>https://www.whitehouse.gov/sites/default/files/docs/central_america_strategy.pdf</a:t>
            </a:r>
            <a:r>
              <a:rPr lang="en-US" sz="1400" dirty="0"/>
              <a:t> </a:t>
            </a:r>
          </a:p>
        </p:txBody>
      </p:sp>
      <p:sp>
        <p:nvSpPr>
          <p:cNvPr id="6" name="TextBox 5"/>
          <p:cNvSpPr txBox="1"/>
          <p:nvPr/>
        </p:nvSpPr>
        <p:spPr>
          <a:xfrm>
            <a:off x="2251444" y="1415440"/>
            <a:ext cx="4495800" cy="3970318"/>
          </a:xfrm>
          <a:prstGeom prst="rect">
            <a:avLst/>
          </a:prstGeom>
          <a:noFill/>
          <a:ln>
            <a:noFill/>
          </a:ln>
        </p:spPr>
        <p:txBody>
          <a:bodyPr wrap="square" rtlCol="0">
            <a:spAutoFit/>
          </a:bodyPr>
          <a:lstStyle/>
          <a:p>
            <a:r>
              <a:rPr lang="en-US" sz="1400" b="1" dirty="0"/>
              <a:t>Strengthening Central American Institutions</a:t>
            </a:r>
            <a:r>
              <a:rPr lang="en-US" sz="1400" dirty="0"/>
              <a:t>.</a:t>
            </a:r>
          </a:p>
          <a:p>
            <a:endParaRPr lang="en-US" sz="1400" b="1" dirty="0"/>
          </a:p>
          <a:p>
            <a:r>
              <a:rPr lang="en-US" sz="1400" b="1" dirty="0"/>
              <a:t>Promoting Trade Facilitation under Existing Free Trade Agreements</a:t>
            </a:r>
            <a:r>
              <a:rPr lang="en-US" sz="1400" dirty="0"/>
              <a:t>.</a:t>
            </a:r>
          </a:p>
          <a:p>
            <a:endParaRPr lang="en-US" sz="1400" dirty="0"/>
          </a:p>
          <a:p>
            <a:r>
              <a:rPr lang="en-US" sz="1400" b="1" dirty="0"/>
              <a:t>Linking Central America to an Integrated North America.</a:t>
            </a:r>
          </a:p>
          <a:p>
            <a:endParaRPr lang="en-US" sz="1400" b="1" dirty="0"/>
          </a:p>
          <a:p>
            <a:r>
              <a:rPr lang="en-US" sz="1400" b="1" dirty="0"/>
              <a:t>Promoting Transport and Customs/Border Integration.</a:t>
            </a:r>
          </a:p>
          <a:p>
            <a:endParaRPr lang="en-US" sz="1400" b="1" dirty="0"/>
          </a:p>
          <a:p>
            <a:r>
              <a:rPr lang="en-US" sz="1400" b="1" dirty="0"/>
              <a:t>Promoting More Efficient and Sustainable Energy.</a:t>
            </a:r>
          </a:p>
          <a:p>
            <a:endParaRPr lang="en-US" sz="1400" b="1" dirty="0"/>
          </a:p>
          <a:p>
            <a:r>
              <a:rPr lang="en-US" sz="1400" b="1" dirty="0"/>
              <a:t>Reducing Poverty</a:t>
            </a:r>
          </a:p>
          <a:p>
            <a:endParaRPr lang="en-US" sz="1400" b="1" dirty="0"/>
          </a:p>
          <a:p>
            <a:r>
              <a:rPr lang="en-US" sz="1400" b="1" dirty="0"/>
              <a:t>Education and Workforce Development</a:t>
            </a:r>
          </a:p>
          <a:p>
            <a:endParaRPr lang="en-US" sz="1400" b="1" dirty="0"/>
          </a:p>
          <a:p>
            <a:r>
              <a:rPr lang="en-US" sz="1400" b="1" dirty="0"/>
              <a:t>Business Development</a:t>
            </a:r>
          </a:p>
          <a:p>
            <a:endParaRPr lang="en-US" sz="1400" b="1" dirty="0"/>
          </a:p>
          <a:p>
            <a:r>
              <a:rPr lang="en-US" sz="1400" b="1" dirty="0"/>
              <a:t>Increasing Resilience</a:t>
            </a:r>
            <a:endParaRPr lang="en-US" sz="1400" dirty="0"/>
          </a:p>
        </p:txBody>
      </p:sp>
      <p:sp>
        <p:nvSpPr>
          <p:cNvPr id="7" name="TextBox 6"/>
          <p:cNvSpPr txBox="1"/>
          <p:nvPr/>
        </p:nvSpPr>
        <p:spPr>
          <a:xfrm>
            <a:off x="6915150" y="1396390"/>
            <a:ext cx="1988288" cy="3816429"/>
          </a:xfrm>
          <a:prstGeom prst="rect">
            <a:avLst/>
          </a:prstGeom>
          <a:noFill/>
          <a:ln>
            <a:noFill/>
          </a:ln>
        </p:spPr>
        <p:txBody>
          <a:bodyPr wrap="square" rtlCol="0">
            <a:spAutoFit/>
          </a:bodyPr>
          <a:lstStyle/>
          <a:p>
            <a:r>
              <a:rPr lang="en-US" sz="1400" b="1" dirty="0"/>
              <a:t>Targeting Corruption</a:t>
            </a:r>
          </a:p>
          <a:p>
            <a:endParaRPr lang="en-US" sz="1400" b="1" dirty="0"/>
          </a:p>
          <a:p>
            <a:r>
              <a:rPr lang="en-US" sz="1400" b="1" dirty="0"/>
              <a:t>Investing in Civil Service Reform</a:t>
            </a:r>
          </a:p>
          <a:p>
            <a:endParaRPr lang="en-US" sz="1400" b="1" dirty="0"/>
          </a:p>
          <a:p>
            <a:r>
              <a:rPr lang="en-US" sz="1400" b="1" dirty="0"/>
              <a:t>Improving Fiscal Capacity</a:t>
            </a:r>
          </a:p>
          <a:p>
            <a:endParaRPr lang="en-US" sz="1400" b="1" dirty="0"/>
          </a:p>
          <a:p>
            <a:r>
              <a:rPr lang="en-US" sz="1400" b="1" dirty="0"/>
              <a:t>Increasing the Role of Civil Society </a:t>
            </a:r>
          </a:p>
          <a:p>
            <a:endParaRPr lang="en-US" sz="1400" b="1" dirty="0"/>
          </a:p>
          <a:p>
            <a:r>
              <a:rPr lang="en-US" sz="1400" b="1" dirty="0"/>
              <a:t>Strengthening Judicial Institutions</a:t>
            </a:r>
          </a:p>
          <a:p>
            <a:endParaRPr lang="en-US" sz="1400" b="1" dirty="0"/>
          </a:p>
          <a:p>
            <a:r>
              <a:rPr lang="en-US" sz="1400" b="1" dirty="0"/>
              <a:t>Reinforcing Democratic Institutions</a:t>
            </a:r>
          </a:p>
          <a:p>
            <a:endParaRPr lang="en-US" dirty="0"/>
          </a:p>
        </p:txBody>
      </p:sp>
      <p:sp>
        <p:nvSpPr>
          <p:cNvPr id="8" name="TextBox 7"/>
          <p:cNvSpPr txBox="1"/>
          <p:nvPr/>
        </p:nvSpPr>
        <p:spPr>
          <a:xfrm>
            <a:off x="228600" y="786892"/>
            <a:ext cx="1854938" cy="461665"/>
          </a:xfrm>
          <a:prstGeom prst="rect">
            <a:avLst/>
          </a:prstGeom>
          <a:noFill/>
        </p:spPr>
        <p:txBody>
          <a:bodyPr wrap="square" rtlCol="0">
            <a:spAutoFit/>
          </a:bodyPr>
          <a:lstStyle/>
          <a:p>
            <a:pPr algn="ctr"/>
            <a:r>
              <a:rPr lang="en-US" sz="2400" u="sng" dirty="0"/>
              <a:t>Security</a:t>
            </a:r>
          </a:p>
        </p:txBody>
      </p:sp>
      <p:sp>
        <p:nvSpPr>
          <p:cNvPr id="9" name="TextBox 8"/>
          <p:cNvSpPr txBox="1"/>
          <p:nvPr/>
        </p:nvSpPr>
        <p:spPr>
          <a:xfrm>
            <a:off x="6915150" y="742591"/>
            <a:ext cx="1854938" cy="461665"/>
          </a:xfrm>
          <a:prstGeom prst="rect">
            <a:avLst/>
          </a:prstGeom>
          <a:noFill/>
        </p:spPr>
        <p:txBody>
          <a:bodyPr wrap="square" rtlCol="0">
            <a:spAutoFit/>
          </a:bodyPr>
          <a:lstStyle/>
          <a:p>
            <a:pPr algn="ctr"/>
            <a:r>
              <a:rPr lang="en-US" sz="2400" u="sng" dirty="0"/>
              <a:t>Governance</a:t>
            </a:r>
          </a:p>
        </p:txBody>
      </p:sp>
      <p:sp>
        <p:nvSpPr>
          <p:cNvPr id="10" name="TextBox 9"/>
          <p:cNvSpPr txBox="1"/>
          <p:nvPr/>
        </p:nvSpPr>
        <p:spPr>
          <a:xfrm>
            <a:off x="2784844" y="773368"/>
            <a:ext cx="3429000" cy="461665"/>
          </a:xfrm>
          <a:prstGeom prst="rect">
            <a:avLst/>
          </a:prstGeom>
          <a:noFill/>
        </p:spPr>
        <p:txBody>
          <a:bodyPr wrap="square" rtlCol="0">
            <a:spAutoFit/>
          </a:bodyPr>
          <a:lstStyle/>
          <a:p>
            <a:pPr algn="ctr"/>
            <a:r>
              <a:rPr lang="en-US" sz="2400" u="sng" dirty="0"/>
              <a:t>Economic  Development </a:t>
            </a:r>
          </a:p>
        </p:txBody>
      </p:sp>
    </p:spTree>
    <p:extLst>
      <p:ext uri="{BB962C8B-B14F-4D97-AF65-F5344CB8AC3E}">
        <p14:creationId xmlns:p14="http://schemas.microsoft.com/office/powerpoint/2010/main" val="5206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601200" cy="1143000"/>
          </a:xfrm>
        </p:spPr>
        <p:txBody>
          <a:bodyPr>
            <a:normAutofit/>
          </a:bodyPr>
          <a:lstStyle/>
          <a:p>
            <a:r>
              <a:rPr lang="en-US" sz="2800" dirty="0"/>
              <a:t>U.S. Strategy for Engagement in Central America Funding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7218" y="762000"/>
            <a:ext cx="6554941" cy="5943600"/>
          </a:xfrm>
        </p:spPr>
      </p:pic>
      <p:sp>
        <p:nvSpPr>
          <p:cNvPr id="5" name="Rectangle 4"/>
          <p:cNvSpPr/>
          <p:nvPr/>
        </p:nvSpPr>
        <p:spPr>
          <a:xfrm>
            <a:off x="1219200" y="6551711"/>
            <a:ext cx="7162800" cy="307777"/>
          </a:xfrm>
          <a:prstGeom prst="rect">
            <a:avLst/>
          </a:prstGeom>
        </p:spPr>
        <p:txBody>
          <a:bodyPr wrap="square">
            <a:spAutoFit/>
          </a:bodyPr>
          <a:lstStyle/>
          <a:p>
            <a:r>
              <a:rPr lang="en-US" sz="1400" dirty="0">
                <a:hlinkClick r:id="rId3"/>
              </a:rPr>
              <a:t>https://www.wola.org/analysis/whats-in-the-administrations-2017-central-america-aid-request/</a:t>
            </a:r>
            <a:r>
              <a:rPr lang="en-US" sz="1400" dirty="0"/>
              <a:t> </a:t>
            </a:r>
          </a:p>
        </p:txBody>
      </p:sp>
      <p:sp>
        <p:nvSpPr>
          <p:cNvPr id="6" name="Right Brace 5"/>
          <p:cNvSpPr/>
          <p:nvPr/>
        </p:nvSpPr>
        <p:spPr>
          <a:xfrm>
            <a:off x="7924799" y="990600"/>
            <a:ext cx="285377" cy="23622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8210176" y="1910090"/>
            <a:ext cx="933824" cy="523220"/>
          </a:xfrm>
          <a:prstGeom prst="rect">
            <a:avLst/>
          </a:prstGeom>
          <a:noFill/>
        </p:spPr>
        <p:txBody>
          <a:bodyPr wrap="square" rtlCol="0">
            <a:spAutoFit/>
          </a:bodyPr>
          <a:lstStyle/>
          <a:p>
            <a:pPr algn="ctr"/>
            <a:r>
              <a:rPr lang="en-US" sz="1400" dirty="0"/>
              <a:t>150 Account</a:t>
            </a:r>
          </a:p>
        </p:txBody>
      </p:sp>
    </p:spTree>
    <p:extLst>
      <p:ext uri="{BB962C8B-B14F-4D97-AF65-F5344CB8AC3E}">
        <p14:creationId xmlns:p14="http://schemas.microsoft.com/office/powerpoint/2010/main" val="2350335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7010400" cy="4191000"/>
          </a:xfrm>
        </p:spPr>
        <p:txBody>
          <a:bodyPr>
            <a:normAutofit fontScale="70000" lnSpcReduction="20000"/>
          </a:bodyPr>
          <a:lstStyle/>
          <a:p>
            <a:pPr marL="0" indent="0">
              <a:buNone/>
            </a:pPr>
            <a:r>
              <a:rPr lang="en-US" dirty="0"/>
              <a:t>WESTERN HEMISPHERE SEC. 7045. (a) UNITED STATES ENGAGEMENT IN CENTRAL AMERICA.—FUNDING.—Up to $750,000,000 may be made available for assistance for countries in Central America to implement the United States Strategy for Engagement in Central America in support of the Plan of the Alliance for Prosperity in the Northern Triangle of Central America.</a:t>
            </a:r>
          </a:p>
          <a:p>
            <a:pPr marL="0" indent="0">
              <a:buNone/>
            </a:pPr>
            <a:endParaRPr lang="en-US" dirty="0"/>
          </a:p>
          <a:p>
            <a:pPr marL="0" indent="0">
              <a:buNone/>
            </a:pPr>
            <a:r>
              <a:rPr lang="en-US" dirty="0">
                <a:highlight>
                  <a:srgbClr val="FFFF00"/>
                </a:highlight>
              </a:rPr>
              <a:t>Provided, that the Secretary of State and Administrator of the United States Agency for International Development (USAID) shall prioritize such assistance to address the key factors in such countries contributing to the migration of unaccompanied, undocumented minors to the United States.</a:t>
            </a:r>
          </a:p>
          <a:p>
            <a:pPr marL="0" indent="0">
              <a:buNone/>
            </a:pPr>
            <a:endParaRPr lang="en-US" dirty="0"/>
          </a:p>
          <a:p>
            <a:pPr marL="0" indent="0">
              <a:buNone/>
            </a:pPr>
            <a:endParaRPr lang="en-US" dirty="0"/>
          </a:p>
        </p:txBody>
      </p:sp>
      <p:sp>
        <p:nvSpPr>
          <p:cNvPr id="4" name="Title 1"/>
          <p:cNvSpPr>
            <a:spLocks noGrp="1"/>
          </p:cNvSpPr>
          <p:nvPr>
            <p:ph type="title"/>
          </p:nvPr>
        </p:nvSpPr>
        <p:spPr>
          <a:xfrm>
            <a:off x="152400" y="274637"/>
            <a:ext cx="8534400" cy="1143000"/>
          </a:xfrm>
        </p:spPr>
        <p:txBody>
          <a:bodyPr>
            <a:noAutofit/>
          </a:bodyPr>
          <a:lstStyle/>
          <a:p>
            <a:r>
              <a:rPr lang="en-US" sz="3200" dirty="0"/>
              <a:t>House Appropriations Subcommittee - State </a:t>
            </a:r>
            <a:br>
              <a:rPr lang="en-US" sz="3200" dirty="0"/>
            </a:br>
            <a:r>
              <a:rPr lang="en-US" sz="3200" dirty="0"/>
              <a:t>Department, Foreign Operations and </a:t>
            </a:r>
            <a:br>
              <a:rPr lang="en-US" sz="3200" dirty="0"/>
            </a:br>
            <a:r>
              <a:rPr lang="en-US" sz="3200" dirty="0"/>
              <a:t>Related Programs Bill – Central America Narrative</a:t>
            </a:r>
          </a:p>
        </p:txBody>
      </p:sp>
      <p:sp>
        <p:nvSpPr>
          <p:cNvPr id="6" name="Rectangle 5"/>
          <p:cNvSpPr/>
          <p:nvPr/>
        </p:nvSpPr>
        <p:spPr>
          <a:xfrm>
            <a:off x="7696200" y="3733800"/>
            <a:ext cx="1219200" cy="2031325"/>
          </a:xfrm>
          <a:prstGeom prst="rect">
            <a:avLst/>
          </a:prstGeom>
          <a:solidFill>
            <a:schemeClr val="bg1">
              <a:lumMod val="95000"/>
            </a:schemeClr>
          </a:solidFill>
        </p:spPr>
        <p:txBody>
          <a:bodyPr wrap="square">
            <a:spAutoFit/>
          </a:bodyPr>
          <a:lstStyle/>
          <a:p>
            <a:r>
              <a:rPr lang="en-US" sz="1400" dirty="0">
                <a:hlinkClick r:id="rId2"/>
              </a:rPr>
              <a:t>http://appropriations.house.gov/uploadedfiles/bills-114hr-sc-ap-fy2017-transhud-subcommitteedraft.pdf</a:t>
            </a:r>
            <a:r>
              <a:rPr lang="en-US" sz="1400" dirty="0"/>
              <a:t> </a:t>
            </a:r>
          </a:p>
        </p:txBody>
      </p:sp>
    </p:spTree>
    <p:extLst>
      <p:ext uri="{BB962C8B-B14F-4D97-AF65-F5344CB8AC3E}">
        <p14:creationId xmlns:p14="http://schemas.microsoft.com/office/powerpoint/2010/main" val="260233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07"/>
            <a:ext cx="8229600" cy="1143000"/>
          </a:xfrm>
        </p:spPr>
        <p:txBody>
          <a:bodyPr/>
          <a:lstStyle/>
          <a:p>
            <a:r>
              <a:rPr lang="en-US" dirty="0"/>
              <a:t>Presentation Objectives</a:t>
            </a:r>
          </a:p>
        </p:txBody>
      </p:sp>
      <p:sp>
        <p:nvSpPr>
          <p:cNvPr id="3" name="Content Placeholder 2"/>
          <p:cNvSpPr>
            <a:spLocks noGrp="1"/>
          </p:cNvSpPr>
          <p:nvPr>
            <p:ph idx="1"/>
          </p:nvPr>
        </p:nvSpPr>
        <p:spPr>
          <a:xfrm>
            <a:off x="457200" y="1295401"/>
            <a:ext cx="8382000" cy="5181600"/>
          </a:xfrm>
        </p:spPr>
        <p:txBody>
          <a:bodyPr>
            <a:normAutofit/>
          </a:bodyPr>
          <a:lstStyle/>
          <a:p>
            <a:r>
              <a:rPr lang="en-US" dirty="0"/>
              <a:t>Provide an overview of the U.S. government budget process. </a:t>
            </a:r>
          </a:p>
          <a:p>
            <a:endParaRPr lang="en-US" dirty="0"/>
          </a:p>
          <a:p>
            <a:r>
              <a:rPr lang="en-US" dirty="0"/>
              <a:t>Summarize strategy and funding for International Affairs 150 Account.</a:t>
            </a:r>
          </a:p>
          <a:p>
            <a:endParaRPr lang="en-US" dirty="0"/>
          </a:p>
          <a:p>
            <a:r>
              <a:rPr lang="en-US" dirty="0"/>
              <a:t>Examine a specific foreign policy issue – Central American immigration to the US.</a:t>
            </a:r>
          </a:p>
        </p:txBody>
      </p:sp>
    </p:spTree>
    <p:extLst>
      <p:ext uri="{BB962C8B-B14F-4D97-AF65-F5344CB8AC3E}">
        <p14:creationId xmlns:p14="http://schemas.microsoft.com/office/powerpoint/2010/main" val="3497196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1"/>
            <a:ext cx="1981200" cy="4038600"/>
          </a:xfrm>
        </p:spPr>
        <p:txBody>
          <a:bodyPr>
            <a:normAutofit/>
          </a:bodyPr>
          <a:lstStyle/>
          <a:p>
            <a:pPr marL="0" indent="0">
              <a:buNone/>
            </a:pPr>
            <a:r>
              <a:rPr lang="en-US" sz="1800" dirty="0"/>
              <a:t>CENTRAL AMERICA The Committee recommends a total of $650,575,000 to implement the U.S. Strategy for Engagement in Central America in support of the Plan of the Alliance for Prosperity in the Northern Triangle of Central America. </a:t>
            </a:r>
          </a:p>
        </p:txBody>
      </p:sp>
      <p:sp>
        <p:nvSpPr>
          <p:cNvPr id="4" name="Title 1"/>
          <p:cNvSpPr>
            <a:spLocks noGrp="1"/>
          </p:cNvSpPr>
          <p:nvPr>
            <p:ph type="title"/>
          </p:nvPr>
        </p:nvSpPr>
        <p:spPr/>
        <p:txBody>
          <a:bodyPr>
            <a:noAutofit/>
          </a:bodyPr>
          <a:lstStyle/>
          <a:p>
            <a:r>
              <a:rPr lang="en-US" sz="3200" dirty="0"/>
              <a:t>Senate Appropriations Subcommittee – State Department, Foreign Operations &amp; Related Programs Bill – Central America Narrative</a:t>
            </a:r>
          </a:p>
        </p:txBody>
      </p:sp>
      <p:pic>
        <p:nvPicPr>
          <p:cNvPr id="5" name="Picture 4"/>
          <p:cNvPicPr>
            <a:picLocks noChangeAspect="1"/>
          </p:cNvPicPr>
          <p:nvPr/>
        </p:nvPicPr>
        <p:blipFill rotWithShape="1">
          <a:blip r:embed="rId2"/>
          <a:srcRect t="822" b="55592"/>
          <a:stretch/>
        </p:blipFill>
        <p:spPr>
          <a:xfrm>
            <a:off x="2438400" y="1752600"/>
            <a:ext cx="5838825" cy="4038600"/>
          </a:xfrm>
          <a:prstGeom prst="rect">
            <a:avLst/>
          </a:prstGeom>
          <a:ln>
            <a:solidFill>
              <a:schemeClr val="tx1"/>
            </a:solidFill>
          </a:ln>
        </p:spPr>
      </p:pic>
      <p:sp>
        <p:nvSpPr>
          <p:cNvPr id="6" name="TextBox 5"/>
          <p:cNvSpPr txBox="1"/>
          <p:nvPr/>
        </p:nvSpPr>
        <p:spPr>
          <a:xfrm>
            <a:off x="533400" y="5791200"/>
            <a:ext cx="7924800" cy="646331"/>
          </a:xfrm>
          <a:prstGeom prst="rect">
            <a:avLst/>
          </a:prstGeom>
          <a:noFill/>
          <a:ln w="6350">
            <a:solidFill>
              <a:schemeClr val="tx1"/>
            </a:solidFill>
          </a:ln>
        </p:spPr>
        <p:txBody>
          <a:bodyPr wrap="square" rtlCol="0">
            <a:spAutoFit/>
          </a:bodyPr>
          <a:lstStyle/>
          <a:p>
            <a:r>
              <a:rPr lang="en-US" dirty="0"/>
              <a:t>DA - $331 million; ESF – $104 million; FMF - $23 million; Global Health - $13 million; IMET - $4 million; and INCLE - $175 million.  </a:t>
            </a:r>
            <a:r>
              <a:rPr lang="en-US" b="1" dirty="0"/>
              <a:t>Total - $650.6 million </a:t>
            </a:r>
          </a:p>
        </p:txBody>
      </p:sp>
      <p:sp>
        <p:nvSpPr>
          <p:cNvPr id="7" name="Rectangle 6"/>
          <p:cNvSpPr/>
          <p:nvPr/>
        </p:nvSpPr>
        <p:spPr>
          <a:xfrm>
            <a:off x="8049377" y="4267200"/>
            <a:ext cx="998621" cy="2308324"/>
          </a:xfrm>
          <a:prstGeom prst="rect">
            <a:avLst/>
          </a:prstGeom>
          <a:solidFill>
            <a:schemeClr val="bg1">
              <a:lumMod val="95000"/>
            </a:schemeClr>
          </a:solidFill>
        </p:spPr>
        <p:txBody>
          <a:bodyPr wrap="square">
            <a:spAutoFit/>
          </a:bodyPr>
          <a:lstStyle/>
          <a:p>
            <a:r>
              <a:rPr lang="en-US" sz="1200" dirty="0">
                <a:hlinkClick r:id="rId3"/>
              </a:rPr>
              <a:t>http://www.appropriations.senate.gov/imo/media/doc/FY2017-State-Foreign-Operations-Appropriations-Report114-290.pdf</a:t>
            </a:r>
            <a:r>
              <a:rPr lang="en-US" sz="1200" dirty="0"/>
              <a:t> </a:t>
            </a:r>
          </a:p>
        </p:txBody>
      </p:sp>
    </p:spTree>
    <p:extLst>
      <p:ext uri="{BB962C8B-B14F-4D97-AF65-F5344CB8AC3E}">
        <p14:creationId xmlns:p14="http://schemas.microsoft.com/office/powerpoint/2010/main" val="60768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23131" t="8693" r="19896" b="14757"/>
          <a:stretch/>
        </p:blipFill>
        <p:spPr bwMode="auto">
          <a:xfrm>
            <a:off x="2667006" y="76200"/>
            <a:ext cx="6253719" cy="6781800"/>
          </a:xfrm>
          <a:prstGeom prst="rect">
            <a:avLst/>
          </a:prstGeom>
          <a:ln w="9525">
            <a:noFill/>
            <a:miter lim="800000"/>
            <a:headEnd/>
            <a:tailEnd/>
          </a:ln>
          <a:effectLst>
            <a:outerShdw blurRad="50800" dist="38100" dir="2700000" algn="tl" rotWithShape="0">
              <a:schemeClr val="bg1">
                <a:alpha val="43000"/>
              </a:scheme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76200" y="177803"/>
            <a:ext cx="2271132" cy="3391673"/>
          </a:xfrm>
          <a:solidFill>
            <a:schemeClr val="bg1">
              <a:lumMod val="85000"/>
            </a:schemeClr>
          </a:solidFill>
          <a:ln w="25400" cmpd="sng">
            <a:solidFill>
              <a:schemeClr val="tx1"/>
            </a:solidFill>
          </a:ln>
        </p:spPr>
        <p:txBody>
          <a:bodyPr>
            <a:normAutofit/>
          </a:bodyPr>
          <a:lstStyle/>
          <a:p>
            <a:r>
              <a:rPr lang="en-US" sz="1800" b="1" i="1" dirty="0"/>
              <a:t> </a:t>
            </a:r>
            <a:r>
              <a:rPr lang="en-US" sz="2000" b="1" i="1" dirty="0"/>
              <a:t>“Children on the Run”  Unaccompanied Children Leaving Central America &amp; Mexico</a:t>
            </a:r>
            <a:r>
              <a:rPr lang="en-US" sz="1800" b="1" i="1" dirty="0"/>
              <a:t/>
            </a:r>
            <a:br>
              <a:rPr lang="en-US" sz="1800" b="1" i="1" dirty="0"/>
            </a:br>
            <a:r>
              <a:rPr lang="en-US" sz="1400" b="1" dirty="0"/>
              <a:t>The UN Refugee Agency (UNHRC) Study</a:t>
            </a:r>
            <a:br>
              <a:rPr lang="en-US" sz="1400" b="1" dirty="0"/>
            </a:br>
            <a:r>
              <a:rPr lang="en-US" sz="1400" b="1" dirty="0"/>
              <a:t>2014</a:t>
            </a:r>
            <a:br>
              <a:rPr lang="en-US" sz="1400" b="1" dirty="0"/>
            </a:br>
            <a:r>
              <a:rPr lang="en-US" sz="1100" b="1" dirty="0"/>
              <a:t>http://www.unhcrwashington.org/</a:t>
            </a:r>
          </a:p>
        </p:txBody>
      </p:sp>
      <p:sp>
        <p:nvSpPr>
          <p:cNvPr id="6" name="TextBox 5"/>
          <p:cNvSpPr txBox="1"/>
          <p:nvPr/>
        </p:nvSpPr>
        <p:spPr>
          <a:xfrm>
            <a:off x="76200" y="3655827"/>
            <a:ext cx="2286000" cy="2739211"/>
          </a:xfrm>
          <a:prstGeom prst="rect">
            <a:avLst/>
          </a:prstGeom>
          <a:noFill/>
          <a:ln w="12700">
            <a:solidFill>
              <a:schemeClr val="tx1"/>
            </a:solidFill>
          </a:ln>
        </p:spPr>
        <p:txBody>
          <a:bodyPr wrap="square" rtlCol="0">
            <a:spAutoFit/>
          </a:bodyPr>
          <a:lstStyle/>
          <a:p>
            <a:pPr algn="ctr"/>
            <a:r>
              <a:rPr lang="en-US" sz="1200" b="1" dirty="0"/>
              <a:t> Apprehensions of unaccompanied and separated children arriving to the United States from El Salvador, Guatemala and Honduras has increased significantly. </a:t>
            </a:r>
          </a:p>
          <a:p>
            <a:pPr algn="ctr"/>
            <a:endParaRPr lang="en-US" sz="800" b="1" dirty="0"/>
          </a:p>
          <a:p>
            <a:pPr algn="ctr"/>
            <a:r>
              <a:rPr lang="en-US" sz="1200" b="1" dirty="0"/>
              <a:t>FY 2010 – 4,059 </a:t>
            </a:r>
          </a:p>
          <a:p>
            <a:pPr algn="ctr"/>
            <a:r>
              <a:rPr lang="en-US" sz="1200" b="1" dirty="0"/>
              <a:t>FY 2011 - 10,443</a:t>
            </a:r>
          </a:p>
          <a:p>
            <a:pPr algn="ctr"/>
            <a:r>
              <a:rPr lang="en-US" sz="1200" b="1" dirty="0"/>
              <a:t>FY 2012 - 21,537</a:t>
            </a:r>
          </a:p>
          <a:p>
            <a:pPr algn="ctr"/>
            <a:r>
              <a:rPr lang="en-US" sz="1200" b="1" dirty="0"/>
              <a:t> FY 2014 – 66,115</a:t>
            </a:r>
          </a:p>
          <a:p>
            <a:pPr algn="ctr"/>
            <a:r>
              <a:rPr lang="en-US" sz="1200" b="1" dirty="0"/>
              <a:t>FY 2015 – 35,485</a:t>
            </a:r>
          </a:p>
          <a:p>
            <a:pPr algn="ctr"/>
            <a:r>
              <a:rPr lang="en-US" sz="1200" b="1" dirty="0"/>
              <a:t>  FY 2016 – 54,052* </a:t>
            </a:r>
          </a:p>
          <a:p>
            <a:pPr algn="ctr"/>
            <a:endParaRPr lang="en-US" sz="800" b="1" dirty="0"/>
          </a:p>
          <a:p>
            <a:pPr algn="ctr"/>
            <a:r>
              <a:rPr lang="en-US" sz="1200" b="1" dirty="0"/>
              <a:t>*through August 2016</a:t>
            </a:r>
          </a:p>
        </p:txBody>
      </p:sp>
      <p:pic>
        <p:nvPicPr>
          <p:cNvPr id="614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2451" t="8994" r="24237" b="40634"/>
          <a:stretch/>
        </p:blipFill>
        <p:spPr bwMode="auto">
          <a:xfrm>
            <a:off x="7738946" y="2939123"/>
            <a:ext cx="1371600" cy="222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52708" t="35157" r="26980" b="19512"/>
          <a:stretch/>
        </p:blipFill>
        <p:spPr bwMode="auto">
          <a:xfrm>
            <a:off x="2514600" y="2962060"/>
            <a:ext cx="1219200" cy="2159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612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stretch>
            <a:fillRect/>
          </a:stretch>
        </p:blipFill>
        <p:spPr>
          <a:xfrm>
            <a:off x="490182" y="1447800"/>
            <a:ext cx="8191500" cy="4343400"/>
          </a:xfrm>
          <a:prstGeom prst="rect">
            <a:avLst/>
          </a:prstGeom>
        </p:spPr>
      </p:pic>
      <p:sp>
        <p:nvSpPr>
          <p:cNvPr id="5" name="TextBox 4"/>
          <p:cNvSpPr txBox="1"/>
          <p:nvPr/>
        </p:nvSpPr>
        <p:spPr>
          <a:xfrm>
            <a:off x="0" y="62805"/>
            <a:ext cx="9144000" cy="1200329"/>
          </a:xfrm>
          <a:prstGeom prst="rect">
            <a:avLst/>
          </a:prstGeom>
          <a:noFill/>
        </p:spPr>
        <p:txBody>
          <a:bodyPr wrap="square" rtlCol="0">
            <a:spAutoFit/>
          </a:bodyPr>
          <a:lstStyle/>
          <a:p>
            <a:pPr algn="ctr"/>
            <a:r>
              <a:rPr lang="en-US" sz="2800" u="sng" dirty="0"/>
              <a:t>Homeland Security – Customs and Border Protection </a:t>
            </a:r>
          </a:p>
          <a:p>
            <a:pPr algn="ctr"/>
            <a:r>
              <a:rPr lang="en-US" sz="2800" dirty="0"/>
              <a:t>Unaccompanied Alien Children – FY 2014 – FY 2015 – FY 2016 </a:t>
            </a:r>
            <a:r>
              <a:rPr lang="en-US" sz="1600" b="1" dirty="0"/>
              <a:t>(through August 2016)</a:t>
            </a:r>
          </a:p>
        </p:txBody>
      </p:sp>
      <p:sp>
        <p:nvSpPr>
          <p:cNvPr id="6" name="Oval 5"/>
          <p:cNvSpPr/>
          <p:nvPr/>
        </p:nvSpPr>
        <p:spPr>
          <a:xfrm>
            <a:off x="3276600" y="54102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7962900" y="54102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5543550" y="5410200"/>
            <a:ext cx="685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Brace 8"/>
          <p:cNvSpPr/>
          <p:nvPr/>
        </p:nvSpPr>
        <p:spPr>
          <a:xfrm rot="5400000">
            <a:off x="6884014" y="4374536"/>
            <a:ext cx="457200" cy="3138130"/>
          </a:xfrm>
          <a:prstGeom prst="rightBrace">
            <a:avLst>
              <a:gd name="adj1" fmla="val 8333"/>
              <a:gd name="adj2" fmla="val 4918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5543549" y="6172201"/>
            <a:ext cx="3138130" cy="646331"/>
          </a:xfrm>
          <a:prstGeom prst="rect">
            <a:avLst/>
          </a:prstGeom>
          <a:noFill/>
        </p:spPr>
        <p:txBody>
          <a:bodyPr wrap="square" rtlCol="0">
            <a:spAutoFit/>
          </a:bodyPr>
          <a:lstStyle/>
          <a:p>
            <a:r>
              <a:rPr lang="en-US" dirty="0"/>
              <a:t>FY 2016 UACs increased 52% over the FY 2015 number.</a:t>
            </a:r>
          </a:p>
        </p:txBody>
      </p:sp>
    </p:spTree>
    <p:extLst>
      <p:ext uri="{BB962C8B-B14F-4D97-AF65-F5344CB8AC3E}">
        <p14:creationId xmlns:p14="http://schemas.microsoft.com/office/powerpoint/2010/main" val="191724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1320800"/>
          </a:xfrm>
        </p:spPr>
        <p:txBody>
          <a:bodyPr>
            <a:normAutofit fontScale="90000"/>
          </a:bodyPr>
          <a:lstStyle/>
          <a:p>
            <a:r>
              <a:rPr lang="en-US" sz="3200" dirty="0">
                <a:latin typeface="Times New Roman" panose="02020603050405020304" pitchFamily="18" charset="0"/>
                <a:cs typeface="Times New Roman" panose="02020603050405020304" pitchFamily="18" charset="0"/>
              </a:rPr>
              <a:t>How this all comes together to make Central American immigration to the US self-perpetuating.</a:t>
            </a:r>
          </a:p>
        </p:txBody>
      </p:sp>
      <p:sp>
        <p:nvSpPr>
          <p:cNvPr id="4" name="TextBox 3"/>
          <p:cNvSpPr txBox="1"/>
          <p:nvPr/>
        </p:nvSpPr>
        <p:spPr>
          <a:xfrm>
            <a:off x="6419850" y="3740824"/>
            <a:ext cx="2362200" cy="1815882"/>
          </a:xfrm>
          <a:prstGeom prst="rect">
            <a:avLst/>
          </a:prstGeom>
          <a:noFill/>
          <a:ln>
            <a:solidFill>
              <a:schemeClr val="tx1"/>
            </a:solidFill>
          </a:ln>
        </p:spPr>
        <p:txBody>
          <a:bodyPr wrap="square" rtlCol="0">
            <a:spAutoFit/>
          </a:bodyPr>
          <a:lstStyle/>
          <a:p>
            <a:pPr algn="ctr"/>
            <a:r>
              <a:rPr lang="en-US" sz="1400" b="1" dirty="0">
                <a:latin typeface="Times New Roman" panose="02020603050405020304" pitchFamily="18" charset="0"/>
                <a:cs typeface="Times New Roman" panose="02020603050405020304" pitchFamily="18" charset="0"/>
              </a:rPr>
              <a:t>"Each act of migration creates social capital among people to whom the migrant is related, thereby raising the odds of their migration."</a:t>
            </a:r>
            <a:endParaRPr lang="en-US" sz="1400" dirty="0"/>
          </a:p>
          <a:p>
            <a:pPr algn="ctr"/>
            <a:endParaRPr lang="en-US" sz="1400" b="1" dirty="0">
              <a:latin typeface="Times New Roman" panose="02020603050405020304" pitchFamily="18" charset="0"/>
              <a:cs typeface="Times New Roman" panose="02020603050405020304" pitchFamily="18" charset="0"/>
            </a:endParaRPr>
          </a:p>
          <a:p>
            <a:pPr algn="ctr"/>
            <a:r>
              <a:rPr lang="en-US" sz="1400" b="1" dirty="0">
                <a:latin typeface="Times New Roman" panose="02020603050405020304" pitchFamily="18" charset="0"/>
                <a:cs typeface="Times New Roman" panose="02020603050405020304" pitchFamily="18" charset="0"/>
              </a:rPr>
              <a:t>Beyond Smoke and Mirrors</a:t>
            </a:r>
          </a:p>
          <a:p>
            <a:pPr algn="ctr"/>
            <a:r>
              <a:rPr lang="en-US" sz="1400" b="1" dirty="0">
                <a:latin typeface="Times New Roman" panose="02020603050405020304" pitchFamily="18" charset="0"/>
                <a:cs typeface="Times New Roman" panose="02020603050405020304" pitchFamily="18" charset="0"/>
              </a:rPr>
              <a:t>Douglas Massey</a:t>
            </a:r>
          </a:p>
        </p:txBody>
      </p:sp>
      <p:sp>
        <p:nvSpPr>
          <p:cNvPr id="6" name="Subtitle 4"/>
          <p:cNvSpPr txBox="1">
            <a:spLocks/>
          </p:cNvSpPr>
          <p:nvPr/>
        </p:nvSpPr>
        <p:spPr>
          <a:xfrm>
            <a:off x="579325" y="3412531"/>
            <a:ext cx="5181600" cy="2308324"/>
          </a:xfrm>
          <a:prstGeom prst="rect">
            <a:avLst/>
          </a:prstGeom>
          <a:noFill/>
          <a:ln>
            <a:solidFill>
              <a:schemeClr val="tx1"/>
            </a:solidFill>
          </a:ln>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latin typeface="Times New Roman" panose="02020603050405020304" pitchFamily="18" charset="0"/>
                <a:cs typeface="Times New Roman" panose="02020603050405020304" pitchFamily="18" charset="0"/>
              </a:rPr>
              <a:t>Cumulative causation of migration leads to a situation in which networks are formed creating connections between family, peers and colleagues in origin and destination communities. When these networks reach a critical threshold, migration becomes  self-perpetuating because each act of migration creates the social structure needed to sustain it.</a:t>
            </a:r>
          </a:p>
        </p:txBody>
      </p:sp>
      <p:sp>
        <p:nvSpPr>
          <p:cNvPr id="8" name="TextBox 7"/>
          <p:cNvSpPr txBox="1"/>
          <p:nvPr/>
        </p:nvSpPr>
        <p:spPr>
          <a:xfrm>
            <a:off x="381000" y="2108235"/>
            <a:ext cx="1600200" cy="646331"/>
          </a:xfrm>
          <a:prstGeom prst="rect">
            <a:avLst/>
          </a:prstGeom>
          <a:noFill/>
        </p:spPr>
        <p:txBody>
          <a:bodyPr wrap="square" rtlCol="0">
            <a:spAutoFit/>
          </a:bodyPr>
          <a:lstStyle/>
          <a:p>
            <a:pPr algn="ctr"/>
            <a:r>
              <a:rPr lang="en-US" b="1" dirty="0"/>
              <a:t>Cumulative Causation</a:t>
            </a:r>
          </a:p>
        </p:txBody>
      </p:sp>
      <p:sp>
        <p:nvSpPr>
          <p:cNvPr id="9" name="Right Arrow 8"/>
          <p:cNvSpPr/>
          <p:nvPr/>
        </p:nvSpPr>
        <p:spPr>
          <a:xfrm>
            <a:off x="1981200" y="2311400"/>
            <a:ext cx="3810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590802" y="2311400"/>
            <a:ext cx="1158651" cy="369332"/>
          </a:xfrm>
          <a:prstGeom prst="rect">
            <a:avLst/>
          </a:prstGeom>
          <a:noFill/>
        </p:spPr>
        <p:txBody>
          <a:bodyPr wrap="none" rtlCol="0">
            <a:spAutoFit/>
          </a:bodyPr>
          <a:lstStyle/>
          <a:p>
            <a:r>
              <a:rPr lang="en-US" b="1" dirty="0"/>
              <a:t>Networks </a:t>
            </a:r>
          </a:p>
        </p:txBody>
      </p:sp>
      <p:sp>
        <p:nvSpPr>
          <p:cNvPr id="11" name="Right Arrow 10"/>
          <p:cNvSpPr/>
          <p:nvPr/>
        </p:nvSpPr>
        <p:spPr>
          <a:xfrm>
            <a:off x="6381778" y="2311400"/>
            <a:ext cx="3810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Arrow 11"/>
          <p:cNvSpPr/>
          <p:nvPr/>
        </p:nvSpPr>
        <p:spPr>
          <a:xfrm>
            <a:off x="3910704" y="2354421"/>
            <a:ext cx="3810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467211" y="2311400"/>
            <a:ext cx="1847878" cy="369332"/>
          </a:xfrm>
          <a:prstGeom prst="rect">
            <a:avLst/>
          </a:prstGeom>
          <a:noFill/>
        </p:spPr>
        <p:txBody>
          <a:bodyPr wrap="none" rtlCol="0">
            <a:spAutoFit/>
          </a:bodyPr>
          <a:lstStyle/>
          <a:p>
            <a:r>
              <a:rPr lang="en-US" b="1" dirty="0"/>
              <a:t>Critical Threshold</a:t>
            </a:r>
          </a:p>
        </p:txBody>
      </p:sp>
      <p:sp>
        <p:nvSpPr>
          <p:cNvPr id="14" name="TextBox 13"/>
          <p:cNvSpPr txBox="1"/>
          <p:nvPr/>
        </p:nvSpPr>
        <p:spPr>
          <a:xfrm>
            <a:off x="6930774" y="2169790"/>
            <a:ext cx="1851276" cy="646331"/>
          </a:xfrm>
          <a:prstGeom prst="rect">
            <a:avLst/>
          </a:prstGeom>
          <a:noFill/>
        </p:spPr>
        <p:txBody>
          <a:bodyPr wrap="none" rtlCol="0">
            <a:spAutoFit/>
          </a:bodyPr>
          <a:lstStyle/>
          <a:p>
            <a:r>
              <a:rPr lang="en-US" b="1" dirty="0"/>
              <a:t>Self-perpetuating</a:t>
            </a:r>
          </a:p>
          <a:p>
            <a:pPr algn="ctr"/>
            <a:r>
              <a:rPr lang="en-US" b="1" dirty="0"/>
              <a:t>Migration</a:t>
            </a:r>
          </a:p>
        </p:txBody>
      </p:sp>
    </p:spTree>
    <p:extLst>
      <p:ext uri="{BB962C8B-B14F-4D97-AF65-F5344CB8AC3E}">
        <p14:creationId xmlns:p14="http://schemas.microsoft.com/office/powerpoint/2010/main" val="400815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79" y="-152400"/>
            <a:ext cx="9179694" cy="7010400"/>
          </a:xfrm>
        </p:spPr>
      </p:pic>
    </p:spTree>
    <p:extLst>
      <p:ext uri="{BB962C8B-B14F-4D97-AF65-F5344CB8AC3E}">
        <p14:creationId xmlns:p14="http://schemas.microsoft.com/office/powerpoint/2010/main" val="1053855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229600" cy="1020763"/>
          </a:xfrm>
          <a:solidFill>
            <a:schemeClr val="bg1">
              <a:lumMod val="95000"/>
            </a:schemeClr>
          </a:solidFill>
        </p:spPr>
        <p:txBody>
          <a:bodyPr>
            <a:normAutofit/>
          </a:bodyPr>
          <a:lstStyle/>
          <a:p>
            <a:r>
              <a:rPr lang="en-US" sz="2800" dirty="0"/>
              <a:t>U.S. Destination Communities for Unaccompanied Alien Children from Northern Triangle</a:t>
            </a:r>
          </a:p>
        </p:txBody>
      </p:sp>
      <p:pic>
        <p:nvPicPr>
          <p:cNvPr id="4098" name="Picture 2"/>
          <p:cNvPicPr>
            <a:picLocks noGrp="1" noChangeAspect="1" noChangeArrowheads="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6716" t="21119" r="410"/>
          <a:stretch/>
        </p:blipFill>
        <p:spPr bwMode="auto">
          <a:xfrm>
            <a:off x="168684" y="1419003"/>
            <a:ext cx="8811182"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72427" y="4281088"/>
            <a:ext cx="1246909" cy="2031325"/>
          </a:xfrm>
          <a:prstGeom prst="rect">
            <a:avLst/>
          </a:prstGeom>
          <a:solidFill>
            <a:schemeClr val="bg1">
              <a:lumMod val="95000"/>
            </a:schemeClr>
          </a:solidFill>
        </p:spPr>
        <p:txBody>
          <a:bodyPr wrap="square" rtlCol="0">
            <a:spAutoFit/>
          </a:bodyPr>
          <a:lstStyle/>
          <a:p>
            <a:pPr algn="ctr"/>
            <a:r>
              <a:rPr lang="en-US" dirty="0"/>
              <a:t>Each dot </a:t>
            </a:r>
          </a:p>
          <a:p>
            <a:pPr algn="ctr"/>
            <a:r>
              <a:rPr lang="en-US" dirty="0"/>
              <a:t>Represents</a:t>
            </a:r>
          </a:p>
          <a:p>
            <a:pPr algn="ctr"/>
            <a:r>
              <a:rPr lang="en-US" dirty="0"/>
              <a:t>2,500  Northern </a:t>
            </a:r>
          </a:p>
          <a:p>
            <a:pPr algn="ctr"/>
            <a:r>
              <a:rPr lang="en-US" dirty="0"/>
              <a:t>Triangle Origin </a:t>
            </a:r>
          </a:p>
          <a:p>
            <a:pPr algn="ctr"/>
            <a:r>
              <a:rPr lang="en-US" dirty="0"/>
              <a:t>Residents</a:t>
            </a:r>
          </a:p>
        </p:txBody>
      </p:sp>
      <p:sp>
        <p:nvSpPr>
          <p:cNvPr id="5" name="Oval 4"/>
          <p:cNvSpPr/>
          <p:nvPr/>
        </p:nvSpPr>
        <p:spPr>
          <a:xfrm>
            <a:off x="459179" y="31623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72738" y="3920835"/>
            <a:ext cx="3048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7048500" y="5820544"/>
            <a:ext cx="266700" cy="4278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421875" y="4378037"/>
            <a:ext cx="304800" cy="3532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648200" y="5049069"/>
            <a:ext cx="381000" cy="4182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543800" y="2971800"/>
            <a:ext cx="3810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477001" y="4149437"/>
            <a:ext cx="304800" cy="2909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048500" y="3838603"/>
            <a:ext cx="190500" cy="2286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014854" y="2457451"/>
            <a:ext cx="443346"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00200" y="3543301"/>
            <a:ext cx="304800" cy="4190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298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59"/>
            <a:ext cx="9144000" cy="1345442"/>
          </a:xfrm>
        </p:spPr>
        <p:txBody>
          <a:bodyPr>
            <a:normAutofit fontScale="90000"/>
          </a:bodyPr>
          <a:lstStyle/>
          <a:p>
            <a:r>
              <a:rPr lang="en-US" sz="3100" b="1" dirty="0"/>
              <a:t>UAC Sponsored in Virginia from </a:t>
            </a:r>
            <a:r>
              <a:rPr lang="en-US" sz="2800" b="1" dirty="0"/>
              <a:t>October 2013 to July 2016</a:t>
            </a:r>
            <a:br>
              <a:rPr lang="en-US" sz="2800" b="1" dirty="0"/>
            </a:br>
            <a:r>
              <a:rPr lang="en-US" sz="2800" b="1" dirty="0"/>
              <a:t>Office of Refugee Resettlement</a:t>
            </a:r>
            <a:br>
              <a:rPr lang="en-US" sz="2800" b="1" dirty="0"/>
            </a:br>
            <a:r>
              <a:rPr lang="en-US" sz="1600" b="1" dirty="0"/>
              <a:t>Source: </a:t>
            </a:r>
            <a:r>
              <a:rPr lang="en-US" sz="1600" b="1" dirty="0">
                <a:hlinkClick r:id="rId3"/>
              </a:rPr>
              <a:t>http://www.acf.hhs.gov/programs/orr/unaccompanied-children-released-to-sponsors-by-county</a:t>
            </a:r>
            <a:r>
              <a:rPr lang="en-US" sz="1600" b="1" dirty="0"/>
              <a:t> </a:t>
            </a:r>
          </a:p>
        </p:txBody>
      </p:sp>
      <p:sp>
        <p:nvSpPr>
          <p:cNvPr id="4" name="TextBox 3"/>
          <p:cNvSpPr txBox="1"/>
          <p:nvPr/>
        </p:nvSpPr>
        <p:spPr>
          <a:xfrm>
            <a:off x="946245" y="6019820"/>
            <a:ext cx="7646158" cy="646331"/>
          </a:xfrm>
          <a:prstGeom prst="rect">
            <a:avLst/>
          </a:prstGeom>
          <a:noFill/>
          <a:ln>
            <a:solidFill>
              <a:schemeClr val="tx1"/>
            </a:solidFill>
          </a:ln>
        </p:spPr>
        <p:txBody>
          <a:bodyPr wrap="square" rtlCol="0">
            <a:spAutoFit/>
          </a:bodyPr>
          <a:lstStyle/>
          <a:p>
            <a:pPr algn="ctr"/>
            <a:r>
              <a:rPr lang="en-US" sz="1200" b="1" dirty="0">
                <a:solidFill>
                  <a:prstClr val="black"/>
                </a:solidFill>
              </a:rPr>
              <a:t>* The cost of public education in Fairfax County is $14,432/student/year per Fairfax County School System FY 2017 budget (see </a:t>
            </a:r>
            <a:r>
              <a:rPr lang="en-US" sz="1200" b="1" dirty="0">
                <a:solidFill>
                  <a:prstClr val="black"/>
                </a:solidFill>
                <a:hlinkClick r:id="rId4"/>
              </a:rPr>
              <a:t>https://www.fcps.edu/sites/default/files/media/pdf/FY17Approved%20Budget_0.pdf</a:t>
            </a:r>
            <a:r>
              <a:rPr lang="en-US" sz="1200" b="1" dirty="0">
                <a:solidFill>
                  <a:prstClr val="black"/>
                </a:solidFill>
              </a:rPr>
              <a:t> ).  ESOL teachers represent 2 teacher equivalent positions based on information obtained from the Fairfax County Tax Alliance.</a:t>
            </a:r>
          </a:p>
        </p:txBody>
      </p:sp>
      <p:sp>
        <p:nvSpPr>
          <p:cNvPr id="8" name="Rectangle 7"/>
          <p:cNvSpPr/>
          <p:nvPr/>
        </p:nvSpPr>
        <p:spPr>
          <a:xfrm>
            <a:off x="3988558" y="1371601"/>
            <a:ext cx="4572000" cy="1661993"/>
          </a:xfrm>
          <a:prstGeom prst="rect">
            <a:avLst/>
          </a:prstGeom>
          <a:ln>
            <a:solidFill>
              <a:schemeClr val="tx1"/>
            </a:solidFill>
          </a:ln>
        </p:spPr>
        <p:txBody>
          <a:bodyPr>
            <a:spAutoFit/>
          </a:bodyPr>
          <a:lstStyle/>
          <a:p>
            <a:r>
              <a:rPr lang="en-US" b="1" dirty="0"/>
              <a:t> </a:t>
            </a:r>
            <a:r>
              <a:rPr lang="en-US" sz="1400" b="1" dirty="0"/>
              <a:t>		</a:t>
            </a:r>
            <a:r>
              <a:rPr lang="en-US" sz="1400" b="1" u="sng" dirty="0"/>
              <a:t>2014	2015	2016</a:t>
            </a:r>
          </a:p>
          <a:p>
            <a:r>
              <a:rPr lang="en-US" sz="1400" b="1" dirty="0"/>
              <a:t>Arlington		  179	     87	  124</a:t>
            </a:r>
          </a:p>
          <a:p>
            <a:r>
              <a:rPr lang="en-US" sz="1400" b="1" dirty="0"/>
              <a:t>Fairfax		1373	   560	1048</a:t>
            </a:r>
          </a:p>
          <a:p>
            <a:r>
              <a:rPr lang="en-US" sz="1400" b="1" dirty="0"/>
              <a:t>Loudon		    72	       0	  177</a:t>
            </a:r>
          </a:p>
          <a:p>
            <a:r>
              <a:rPr lang="en-US" sz="1400" b="1" dirty="0"/>
              <a:t>Prince William	  504	   231	  454</a:t>
            </a:r>
          </a:p>
          <a:p>
            <a:r>
              <a:rPr lang="en-US" sz="1400" b="1" dirty="0"/>
              <a:t>Alexandria City	  259	   106	  155</a:t>
            </a:r>
          </a:p>
          <a:p>
            <a:r>
              <a:rPr lang="en-US" sz="1400" b="1" dirty="0"/>
              <a:t>Manassas City	  132	       0	    82</a:t>
            </a:r>
          </a:p>
        </p:txBody>
      </p:sp>
      <p:graphicFrame>
        <p:nvGraphicFramePr>
          <p:cNvPr id="11" name="Chart 10"/>
          <p:cNvGraphicFramePr>
            <a:graphicFrameLocks/>
          </p:cNvGraphicFramePr>
          <p:nvPr>
            <p:extLst>
              <p:ext uri="{D42A27DB-BD31-4B8C-83A1-F6EECF244321}">
                <p14:modId xmlns:p14="http://schemas.microsoft.com/office/powerpoint/2010/main" val="4059473496"/>
              </p:ext>
            </p:extLst>
          </p:nvPr>
        </p:nvGraphicFramePr>
        <p:xfrm>
          <a:off x="3988558" y="3338414"/>
          <a:ext cx="4572000" cy="237658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4387756" y="5394869"/>
            <a:ext cx="533400" cy="276999"/>
          </a:xfrm>
          <a:prstGeom prst="rect">
            <a:avLst/>
          </a:prstGeom>
          <a:solidFill>
            <a:schemeClr val="bg1">
              <a:lumMod val="95000"/>
            </a:schemeClr>
          </a:solidFill>
        </p:spPr>
        <p:txBody>
          <a:bodyPr wrap="square" rtlCol="0">
            <a:spAutoFit/>
          </a:bodyPr>
          <a:lstStyle/>
          <a:p>
            <a:pPr algn="ctr"/>
            <a:r>
              <a:rPr lang="en-US" sz="1200" b="1" dirty="0"/>
              <a:t>2014</a:t>
            </a:r>
          </a:p>
        </p:txBody>
      </p:sp>
      <p:sp>
        <p:nvSpPr>
          <p:cNvPr id="13" name="TextBox 12"/>
          <p:cNvSpPr txBox="1"/>
          <p:nvPr/>
        </p:nvSpPr>
        <p:spPr>
          <a:xfrm>
            <a:off x="6207457" y="5410200"/>
            <a:ext cx="533400" cy="276999"/>
          </a:xfrm>
          <a:prstGeom prst="rect">
            <a:avLst/>
          </a:prstGeom>
          <a:solidFill>
            <a:schemeClr val="bg1">
              <a:lumMod val="95000"/>
            </a:schemeClr>
          </a:solidFill>
        </p:spPr>
        <p:txBody>
          <a:bodyPr wrap="square" rtlCol="0">
            <a:spAutoFit/>
          </a:bodyPr>
          <a:lstStyle/>
          <a:p>
            <a:pPr algn="ctr"/>
            <a:r>
              <a:rPr lang="en-US" sz="1200" b="1" dirty="0"/>
              <a:t>2015</a:t>
            </a:r>
          </a:p>
        </p:txBody>
      </p:sp>
      <p:sp>
        <p:nvSpPr>
          <p:cNvPr id="14" name="TextBox 13"/>
          <p:cNvSpPr txBox="1"/>
          <p:nvPr/>
        </p:nvSpPr>
        <p:spPr>
          <a:xfrm>
            <a:off x="8027158" y="5363550"/>
            <a:ext cx="533400" cy="276999"/>
          </a:xfrm>
          <a:prstGeom prst="rect">
            <a:avLst/>
          </a:prstGeom>
          <a:solidFill>
            <a:schemeClr val="bg1">
              <a:lumMod val="95000"/>
            </a:schemeClr>
          </a:solidFill>
        </p:spPr>
        <p:txBody>
          <a:bodyPr wrap="square" rtlCol="0">
            <a:spAutoFit/>
          </a:bodyPr>
          <a:lstStyle/>
          <a:p>
            <a:pPr algn="ctr"/>
            <a:r>
              <a:rPr lang="en-US" sz="1200" b="1" dirty="0"/>
              <a:t>2016</a:t>
            </a:r>
          </a:p>
        </p:txBody>
      </p:sp>
      <p:sp>
        <p:nvSpPr>
          <p:cNvPr id="10" name="Rectangle 9"/>
          <p:cNvSpPr/>
          <p:nvPr/>
        </p:nvSpPr>
        <p:spPr>
          <a:xfrm>
            <a:off x="1219200" y="1905000"/>
            <a:ext cx="2394044" cy="3200876"/>
          </a:xfrm>
          <a:prstGeom prst="rect">
            <a:avLst/>
          </a:prstGeom>
          <a:ln>
            <a:solidFill>
              <a:schemeClr val="tx1"/>
            </a:solidFill>
          </a:ln>
        </p:spPr>
        <p:txBody>
          <a:bodyPr wrap="square">
            <a:spAutoFit/>
          </a:bodyPr>
          <a:lstStyle/>
          <a:p>
            <a:pPr algn="ctr"/>
            <a:r>
              <a:rPr lang="en-US" dirty="0"/>
              <a:t>UACs in </a:t>
            </a:r>
          </a:p>
          <a:p>
            <a:pPr algn="ctr"/>
            <a:r>
              <a:rPr lang="en-US" u="sng" dirty="0"/>
              <a:t>Northern Virginia</a:t>
            </a:r>
          </a:p>
          <a:p>
            <a:pPr algn="ctr"/>
            <a:endParaRPr lang="en-US" u="sng" dirty="0"/>
          </a:p>
          <a:p>
            <a:pPr algn="ctr"/>
            <a:r>
              <a:rPr lang="en-US" dirty="0"/>
              <a:t>Arlington -390</a:t>
            </a:r>
          </a:p>
          <a:p>
            <a:pPr algn="ctr"/>
            <a:endParaRPr lang="en-US" sz="800" dirty="0"/>
          </a:p>
          <a:p>
            <a:pPr algn="ctr"/>
            <a:r>
              <a:rPr lang="en-US" dirty="0"/>
              <a:t>Fairfax – 2,981</a:t>
            </a:r>
          </a:p>
          <a:p>
            <a:pPr algn="ctr"/>
            <a:endParaRPr lang="en-US" sz="800" dirty="0"/>
          </a:p>
          <a:p>
            <a:pPr algn="ctr"/>
            <a:r>
              <a:rPr lang="en-US" dirty="0"/>
              <a:t>Loudon – 249</a:t>
            </a:r>
          </a:p>
          <a:p>
            <a:pPr algn="ctr"/>
            <a:endParaRPr lang="en-US" sz="800" dirty="0"/>
          </a:p>
          <a:p>
            <a:pPr algn="ctr"/>
            <a:r>
              <a:rPr lang="en-US" dirty="0"/>
              <a:t>Prince William – 1,189</a:t>
            </a:r>
          </a:p>
          <a:p>
            <a:pPr algn="ctr"/>
            <a:endParaRPr lang="en-US" sz="800" dirty="0"/>
          </a:p>
          <a:p>
            <a:pPr algn="ctr"/>
            <a:r>
              <a:rPr lang="en-US" dirty="0"/>
              <a:t>Alexandria City – 520</a:t>
            </a:r>
          </a:p>
          <a:p>
            <a:pPr algn="ctr"/>
            <a:endParaRPr lang="en-US" sz="800" dirty="0"/>
          </a:p>
          <a:p>
            <a:pPr algn="ctr"/>
            <a:r>
              <a:rPr lang="en-US" dirty="0"/>
              <a:t>Manassas City - 214</a:t>
            </a:r>
          </a:p>
        </p:txBody>
      </p:sp>
    </p:spTree>
    <p:extLst>
      <p:ext uri="{BB962C8B-B14F-4D97-AF65-F5344CB8AC3E}">
        <p14:creationId xmlns:p14="http://schemas.microsoft.com/office/powerpoint/2010/main" val="2997058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44000" cy="6705600"/>
          </a:xfrm>
        </p:spPr>
      </p:pic>
    </p:spTree>
    <p:extLst>
      <p:ext uri="{BB962C8B-B14F-4D97-AF65-F5344CB8AC3E}">
        <p14:creationId xmlns:p14="http://schemas.microsoft.com/office/powerpoint/2010/main" val="20330924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662"/>
            <a:ext cx="8229600" cy="726677"/>
          </a:xfrm>
        </p:spPr>
        <p:txBody>
          <a:bodyPr>
            <a:normAutofit fontScale="90000"/>
          </a:bodyPr>
          <a:lstStyle/>
          <a:p>
            <a:r>
              <a:rPr lang="en-US" dirty="0"/>
              <a:t>Fairfax County Public School System</a:t>
            </a:r>
          </a:p>
        </p:txBody>
      </p:sp>
      <p:sp>
        <p:nvSpPr>
          <p:cNvPr id="3" name="Content Placeholder 2"/>
          <p:cNvSpPr>
            <a:spLocks noGrp="1"/>
          </p:cNvSpPr>
          <p:nvPr>
            <p:ph idx="1"/>
          </p:nvPr>
        </p:nvSpPr>
        <p:spPr>
          <a:xfrm>
            <a:off x="447260" y="1610672"/>
            <a:ext cx="3124200" cy="868363"/>
          </a:xfrm>
        </p:spPr>
        <p:txBody>
          <a:bodyPr>
            <a:normAutofit/>
          </a:bodyPr>
          <a:lstStyle/>
          <a:p>
            <a:pPr marL="0" indent="0">
              <a:buNone/>
            </a:pPr>
            <a:r>
              <a:rPr lang="en-US" sz="1600" dirty="0">
                <a:hlinkClick r:id="rId2"/>
              </a:rPr>
              <a:t>http://schoolprofiles.fcps.edu/schlprfl/f?p=108:108:1055042135019::NO::P0_CURRENT_SCHOOL_ID:390</a:t>
            </a:r>
            <a:r>
              <a:rPr lang="en-US" sz="1600" dirty="0"/>
              <a:t> </a:t>
            </a:r>
          </a:p>
          <a:p>
            <a:pPr marL="0" indent="0">
              <a:buNone/>
            </a:pPr>
            <a:endParaRPr lang="en-US" sz="1600" dirty="0">
              <a:hlinkClick r:id="rId3"/>
            </a:endParaRPr>
          </a:p>
          <a:p>
            <a:pPr marL="0" indent="0">
              <a:buNone/>
            </a:pPr>
            <a:endParaRPr lang="en-US" sz="1600" dirty="0">
              <a:hlinkClick r:id="rId3"/>
            </a:endParaRPr>
          </a:p>
          <a:p>
            <a:pPr marL="0" indent="0">
              <a:buNone/>
            </a:pPr>
            <a:endParaRPr lang="en-US" sz="1600" dirty="0">
              <a:hlinkClick r:id="rId3"/>
            </a:endParaRPr>
          </a:p>
          <a:p>
            <a:pPr marL="0" indent="0">
              <a:buNone/>
            </a:pPr>
            <a:endParaRPr lang="en-US" sz="1600" dirty="0">
              <a:hlinkClick r:id="rId3"/>
            </a:endParaRPr>
          </a:p>
        </p:txBody>
      </p:sp>
      <p:pic>
        <p:nvPicPr>
          <p:cNvPr id="4" name="Picture 3"/>
          <p:cNvPicPr>
            <a:picLocks noChangeAspect="1"/>
          </p:cNvPicPr>
          <p:nvPr/>
        </p:nvPicPr>
        <p:blipFill>
          <a:blip r:embed="rId4"/>
          <a:stretch>
            <a:fillRect/>
          </a:stretch>
        </p:blipFill>
        <p:spPr>
          <a:xfrm>
            <a:off x="513521" y="2667000"/>
            <a:ext cx="3057939" cy="2776286"/>
          </a:xfrm>
          <a:prstGeom prst="rect">
            <a:avLst/>
          </a:prstGeom>
          <a:ln>
            <a:solidFill>
              <a:schemeClr val="tx1"/>
            </a:solidFill>
          </a:ln>
        </p:spPr>
      </p:pic>
      <p:sp>
        <p:nvSpPr>
          <p:cNvPr id="5" name="Rectangle 4"/>
          <p:cNvSpPr/>
          <p:nvPr/>
        </p:nvSpPr>
        <p:spPr>
          <a:xfrm>
            <a:off x="4800600" y="1426006"/>
            <a:ext cx="4162660" cy="3139321"/>
          </a:xfrm>
          <a:prstGeom prst="rect">
            <a:avLst/>
          </a:prstGeom>
          <a:ln>
            <a:solidFill>
              <a:schemeClr val="tx1"/>
            </a:solidFill>
          </a:ln>
        </p:spPr>
        <p:txBody>
          <a:bodyPr wrap="square">
            <a:spAutoFit/>
          </a:bodyPr>
          <a:lstStyle/>
          <a:p>
            <a:r>
              <a:rPr lang="en-US" i="1" dirty="0"/>
              <a:t>“Since FY 2008, FCPS’ enrollment has consistently increased, resulting in FCPS being the tenth largest school system in the United States. The increase in the number of FCPS’ students in the eight years is almost the size of Arlington County Public Schools’ total enrollment. While experiencing significant enrollment growth and changes in student demographics, revenues have not kept pace with expenditures.”</a:t>
            </a:r>
          </a:p>
        </p:txBody>
      </p:sp>
      <p:sp>
        <p:nvSpPr>
          <p:cNvPr id="6" name="TextBox 5"/>
          <p:cNvSpPr txBox="1"/>
          <p:nvPr/>
        </p:nvSpPr>
        <p:spPr>
          <a:xfrm>
            <a:off x="4800599" y="4796955"/>
            <a:ext cx="4038601" cy="1292662"/>
          </a:xfrm>
          <a:prstGeom prst="rect">
            <a:avLst/>
          </a:prstGeom>
          <a:noFill/>
        </p:spPr>
        <p:txBody>
          <a:bodyPr wrap="square" rtlCol="0">
            <a:spAutoFit/>
          </a:bodyPr>
          <a:lstStyle/>
          <a:p>
            <a:pPr algn="ctr"/>
            <a:r>
              <a:rPr lang="en-US" dirty="0"/>
              <a:t>Source: FY 2017 Budget Task Force Recommendations to the Superintendent</a:t>
            </a:r>
          </a:p>
          <a:p>
            <a:pPr algn="ctr"/>
            <a:r>
              <a:rPr lang="en-US" sz="1200" dirty="0">
                <a:hlinkClick r:id="rId3"/>
              </a:rPr>
              <a:t>https://www.fcps.edu/sites/default/files/media/pdf/FY%202017%20BTF%20Final%20Report%20Revised%201-20.pdf</a:t>
            </a:r>
            <a:r>
              <a:rPr lang="en-US" sz="1200" dirty="0"/>
              <a:t> </a:t>
            </a:r>
          </a:p>
          <a:p>
            <a:pPr algn="ctr"/>
            <a:endParaRPr lang="en-US" dirty="0"/>
          </a:p>
        </p:txBody>
      </p:sp>
      <p:sp>
        <p:nvSpPr>
          <p:cNvPr id="7" name="TextBox 6"/>
          <p:cNvSpPr txBox="1"/>
          <p:nvPr/>
        </p:nvSpPr>
        <p:spPr>
          <a:xfrm>
            <a:off x="135420" y="1241340"/>
            <a:ext cx="3681617" cy="369332"/>
          </a:xfrm>
          <a:prstGeom prst="rect">
            <a:avLst/>
          </a:prstGeom>
          <a:noFill/>
        </p:spPr>
        <p:txBody>
          <a:bodyPr wrap="square" rtlCol="0">
            <a:spAutoFit/>
          </a:bodyPr>
          <a:lstStyle/>
          <a:p>
            <a:r>
              <a:rPr lang="en-US" dirty="0"/>
              <a:t>FCPS Demographic Data: 2010 - 2015</a:t>
            </a:r>
          </a:p>
        </p:txBody>
      </p:sp>
    </p:spTree>
    <p:extLst>
      <p:ext uri="{BB962C8B-B14F-4D97-AF65-F5344CB8AC3E}">
        <p14:creationId xmlns:p14="http://schemas.microsoft.com/office/powerpoint/2010/main" val="640523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4801" y="381000"/>
            <a:ext cx="8534400" cy="6172200"/>
          </a:xfrm>
          <a:prstGeom prst="rect">
            <a:avLst/>
          </a:prstGeom>
        </p:spPr>
      </p:pic>
      <p:sp>
        <p:nvSpPr>
          <p:cNvPr id="5" name="TextBox 4"/>
          <p:cNvSpPr txBox="1"/>
          <p:nvPr/>
        </p:nvSpPr>
        <p:spPr>
          <a:xfrm>
            <a:off x="914400" y="2667000"/>
            <a:ext cx="2133600" cy="1200329"/>
          </a:xfrm>
          <a:prstGeom prst="rect">
            <a:avLst/>
          </a:prstGeom>
          <a:solidFill>
            <a:schemeClr val="bg1"/>
          </a:solidFill>
          <a:ln>
            <a:solidFill>
              <a:schemeClr val="tx1"/>
            </a:solidFill>
          </a:ln>
        </p:spPr>
        <p:txBody>
          <a:bodyPr wrap="square" rtlCol="0">
            <a:spAutoFit/>
          </a:bodyPr>
          <a:lstStyle/>
          <a:p>
            <a:pPr algn="ctr"/>
            <a:r>
              <a:rPr lang="en-US" dirty="0"/>
              <a:t>Hispanic Population</a:t>
            </a:r>
          </a:p>
          <a:p>
            <a:pPr algn="ctr"/>
            <a:r>
              <a:rPr lang="en-US" dirty="0"/>
              <a:t>178,922 – 16% of </a:t>
            </a:r>
          </a:p>
          <a:p>
            <a:pPr algn="ctr"/>
            <a:r>
              <a:rPr lang="en-US" dirty="0"/>
              <a:t>Total Population</a:t>
            </a:r>
          </a:p>
          <a:p>
            <a:pPr algn="ctr"/>
            <a:r>
              <a:rPr lang="en-US" dirty="0"/>
              <a:t>Fairfax County, VA</a:t>
            </a:r>
          </a:p>
        </p:txBody>
      </p:sp>
      <p:cxnSp>
        <p:nvCxnSpPr>
          <p:cNvPr id="7" name="Straight Arrow Connector 6"/>
          <p:cNvCxnSpPr/>
          <p:nvPr/>
        </p:nvCxnSpPr>
        <p:spPr>
          <a:xfrm>
            <a:off x="3048000" y="3276600"/>
            <a:ext cx="1295400" cy="38100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44069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Legal Framework for Budget Process</a:t>
            </a:r>
          </a:p>
        </p:txBody>
      </p:sp>
      <p:sp>
        <p:nvSpPr>
          <p:cNvPr id="3" name="Content Placeholder 2"/>
          <p:cNvSpPr>
            <a:spLocks noGrp="1"/>
          </p:cNvSpPr>
          <p:nvPr>
            <p:ph idx="1"/>
          </p:nvPr>
        </p:nvSpPr>
        <p:spPr/>
        <p:txBody>
          <a:bodyPr>
            <a:normAutofit fontScale="85000" lnSpcReduction="10000"/>
          </a:bodyPr>
          <a:lstStyle/>
          <a:p>
            <a:r>
              <a:rPr lang="en-US" dirty="0"/>
              <a:t>U.S. Constitution – Article 1, Section 8, Clause 1 &amp;  Section 9, Clause 7 </a:t>
            </a:r>
          </a:p>
          <a:p>
            <a:endParaRPr lang="en-US" dirty="0"/>
          </a:p>
          <a:p>
            <a:r>
              <a:rPr lang="en-US" dirty="0"/>
              <a:t>Budget &amp; Accounting Act of 1921</a:t>
            </a:r>
          </a:p>
          <a:p>
            <a:endParaRPr lang="en-US" dirty="0"/>
          </a:p>
          <a:p>
            <a:r>
              <a:rPr lang="en-US" dirty="0"/>
              <a:t>Congressional Budget Act of 1974</a:t>
            </a:r>
          </a:p>
          <a:p>
            <a:endParaRPr lang="en-US" dirty="0"/>
          </a:p>
          <a:p>
            <a:r>
              <a:rPr lang="en-US" dirty="0"/>
              <a:t>Balanced Budget and Emergency Deficit Act of 1985</a:t>
            </a:r>
          </a:p>
          <a:p>
            <a:endParaRPr lang="en-US" dirty="0"/>
          </a:p>
          <a:p>
            <a:r>
              <a:rPr lang="en-US" dirty="0"/>
              <a:t>Pay As You Go Act of 2010</a:t>
            </a:r>
          </a:p>
          <a:p>
            <a:endParaRPr lang="en-US" dirty="0"/>
          </a:p>
        </p:txBody>
      </p:sp>
    </p:spTree>
    <p:extLst>
      <p:ext uri="{BB962C8B-B14F-4D97-AF65-F5344CB8AC3E}">
        <p14:creationId xmlns:p14="http://schemas.microsoft.com/office/powerpoint/2010/main" val="68188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8"/>
            <a:ext cx="2743200" cy="1667895"/>
          </a:xfrm>
          <a:ln>
            <a:solidFill>
              <a:schemeClr val="tx1"/>
            </a:solidFill>
          </a:ln>
        </p:spPr>
        <p:txBody>
          <a:bodyPr>
            <a:normAutofit fontScale="90000"/>
          </a:bodyPr>
          <a:lstStyle/>
          <a:p>
            <a:r>
              <a:rPr lang="en-US" sz="3200" dirty="0"/>
              <a:t>Mapping Demographic Change in Fairfax County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52466" y="6496"/>
            <a:ext cx="6172200" cy="6924295"/>
          </a:xfrm>
        </p:spPr>
      </p:pic>
      <p:sp>
        <p:nvSpPr>
          <p:cNvPr id="5" name="TextBox 4"/>
          <p:cNvSpPr txBox="1"/>
          <p:nvPr/>
        </p:nvSpPr>
        <p:spPr>
          <a:xfrm>
            <a:off x="0" y="1905000"/>
            <a:ext cx="2895600" cy="4724370"/>
          </a:xfrm>
          <a:prstGeom prst="rect">
            <a:avLst/>
          </a:prstGeom>
          <a:noFill/>
        </p:spPr>
        <p:txBody>
          <a:bodyPr wrap="square" rtlCol="0">
            <a:spAutoFit/>
          </a:bodyPr>
          <a:lstStyle/>
          <a:p>
            <a:pPr algn="ctr"/>
            <a:r>
              <a:rPr lang="en-US" b="1" dirty="0">
                <a:solidFill>
                  <a:prstClr val="black"/>
                </a:solidFill>
              </a:rPr>
              <a:t>Hispanic Student </a:t>
            </a:r>
          </a:p>
          <a:p>
            <a:pPr algn="ctr"/>
            <a:r>
              <a:rPr lang="en-US" b="1" dirty="0">
                <a:solidFill>
                  <a:prstClr val="black"/>
                </a:solidFill>
              </a:rPr>
              <a:t>Population by Region</a:t>
            </a:r>
          </a:p>
          <a:p>
            <a:pPr algn="ctr"/>
            <a:endParaRPr lang="en-US" sz="900" u="sng" dirty="0">
              <a:solidFill>
                <a:prstClr val="black"/>
              </a:solidFill>
            </a:endParaRPr>
          </a:p>
          <a:p>
            <a:r>
              <a:rPr lang="en-US" sz="1600" u="sng" dirty="0">
                <a:solidFill>
                  <a:prstClr val="black"/>
                </a:solidFill>
              </a:rPr>
              <a:t>Region 1 </a:t>
            </a:r>
            <a:r>
              <a:rPr lang="en-US" sz="1600" dirty="0">
                <a:solidFill>
                  <a:prstClr val="black"/>
                </a:solidFill>
              </a:rPr>
              <a:t>– : Herndon HS; Langley HS; Madison HS; Oakton HS; South Lakes HS.</a:t>
            </a:r>
          </a:p>
          <a:p>
            <a:endParaRPr lang="en-US" sz="800" dirty="0">
              <a:solidFill>
                <a:prstClr val="black"/>
              </a:solidFill>
            </a:endParaRPr>
          </a:p>
          <a:p>
            <a:r>
              <a:rPr lang="en-US" sz="1600" u="sng" dirty="0">
                <a:solidFill>
                  <a:prstClr val="black"/>
                </a:solidFill>
              </a:rPr>
              <a:t>Region 2</a:t>
            </a:r>
            <a:r>
              <a:rPr lang="en-US" sz="1600" dirty="0">
                <a:solidFill>
                  <a:prstClr val="black"/>
                </a:solidFill>
              </a:rPr>
              <a:t> – Annandale HS; Falls Church HS; Marshall HS; McLean HS; Stuart HS.</a:t>
            </a:r>
          </a:p>
          <a:p>
            <a:endParaRPr lang="en-US" sz="800" dirty="0">
              <a:solidFill>
                <a:prstClr val="black"/>
              </a:solidFill>
            </a:endParaRPr>
          </a:p>
          <a:p>
            <a:r>
              <a:rPr lang="en-US" sz="1600" u="sng" dirty="0">
                <a:solidFill>
                  <a:prstClr val="black"/>
                </a:solidFill>
              </a:rPr>
              <a:t>Region 3</a:t>
            </a:r>
            <a:r>
              <a:rPr lang="en-US" sz="1600" dirty="0">
                <a:solidFill>
                  <a:prstClr val="black"/>
                </a:solidFill>
              </a:rPr>
              <a:t> –  Edison HS; Hayfield SS;  Lee HS; Mount Vernon HS; West Potomac HS.</a:t>
            </a:r>
          </a:p>
          <a:p>
            <a:endParaRPr lang="en-US" sz="800" dirty="0">
              <a:solidFill>
                <a:prstClr val="black"/>
              </a:solidFill>
            </a:endParaRPr>
          </a:p>
          <a:p>
            <a:r>
              <a:rPr lang="en-US" sz="1600" u="sng" dirty="0">
                <a:solidFill>
                  <a:prstClr val="black"/>
                </a:solidFill>
              </a:rPr>
              <a:t>Region 4</a:t>
            </a:r>
            <a:r>
              <a:rPr lang="en-US" sz="1600" dirty="0">
                <a:solidFill>
                  <a:prstClr val="black"/>
                </a:solidFill>
              </a:rPr>
              <a:t> – Centreville HS; Lake Braddock SS; Robinson SS; South County HS; West Springfield HS.</a:t>
            </a:r>
          </a:p>
          <a:p>
            <a:endParaRPr lang="en-US" sz="800" dirty="0">
              <a:solidFill>
                <a:prstClr val="black"/>
              </a:solidFill>
            </a:endParaRPr>
          </a:p>
          <a:p>
            <a:r>
              <a:rPr lang="en-US" sz="1600" u="sng" dirty="0">
                <a:solidFill>
                  <a:prstClr val="black"/>
                </a:solidFill>
              </a:rPr>
              <a:t>Region 5</a:t>
            </a:r>
            <a:r>
              <a:rPr lang="en-US" sz="1600" dirty="0">
                <a:solidFill>
                  <a:prstClr val="black"/>
                </a:solidFill>
              </a:rPr>
              <a:t> –  Chantilly HS; Fairfax HS; Westfield HS; Woodson HS.</a:t>
            </a:r>
            <a:endParaRPr lang="en-US" dirty="0">
              <a:solidFill>
                <a:prstClr val="black"/>
              </a:solidFill>
            </a:endParaRPr>
          </a:p>
        </p:txBody>
      </p:sp>
      <p:sp>
        <p:nvSpPr>
          <p:cNvPr id="3" name="TextBox 2"/>
          <p:cNvSpPr txBox="1"/>
          <p:nvPr/>
        </p:nvSpPr>
        <p:spPr>
          <a:xfrm>
            <a:off x="4648224" y="1263778"/>
            <a:ext cx="952505" cy="276999"/>
          </a:xfrm>
          <a:prstGeom prst="rect">
            <a:avLst/>
          </a:prstGeom>
          <a:solidFill>
            <a:schemeClr val="bg1">
              <a:lumMod val="85000"/>
            </a:schemeClr>
          </a:solidFill>
        </p:spPr>
        <p:txBody>
          <a:bodyPr wrap="none" rtlCol="0">
            <a:spAutoFit/>
          </a:bodyPr>
          <a:lstStyle/>
          <a:p>
            <a:r>
              <a:rPr lang="en-US" sz="1200" b="1" dirty="0">
                <a:solidFill>
                  <a:prstClr val="black"/>
                </a:solidFill>
              </a:rPr>
              <a:t>Herndon HS</a:t>
            </a:r>
          </a:p>
        </p:txBody>
      </p:sp>
      <p:sp>
        <p:nvSpPr>
          <p:cNvPr id="7" name="TextBox 6"/>
          <p:cNvSpPr txBox="1"/>
          <p:nvPr/>
        </p:nvSpPr>
        <p:spPr>
          <a:xfrm>
            <a:off x="6629400" y="2133622"/>
            <a:ext cx="1082348" cy="276999"/>
          </a:xfrm>
          <a:prstGeom prst="rect">
            <a:avLst/>
          </a:prstGeom>
          <a:solidFill>
            <a:schemeClr val="bg1">
              <a:lumMod val="85000"/>
            </a:schemeClr>
          </a:solidFill>
        </p:spPr>
        <p:txBody>
          <a:bodyPr wrap="none" rtlCol="0">
            <a:spAutoFit/>
          </a:bodyPr>
          <a:lstStyle/>
          <a:p>
            <a:r>
              <a:rPr lang="en-US" sz="1200" b="1" dirty="0">
                <a:solidFill>
                  <a:prstClr val="black"/>
                </a:solidFill>
              </a:rPr>
              <a:t>Annandale HS</a:t>
            </a:r>
          </a:p>
        </p:txBody>
      </p:sp>
      <p:sp>
        <p:nvSpPr>
          <p:cNvPr id="8" name="TextBox 7"/>
          <p:cNvSpPr txBox="1"/>
          <p:nvPr/>
        </p:nvSpPr>
        <p:spPr>
          <a:xfrm>
            <a:off x="7055933" y="3124222"/>
            <a:ext cx="1027845" cy="276999"/>
          </a:xfrm>
          <a:prstGeom prst="rect">
            <a:avLst/>
          </a:prstGeom>
          <a:solidFill>
            <a:schemeClr val="bg1">
              <a:lumMod val="85000"/>
            </a:schemeClr>
          </a:solidFill>
        </p:spPr>
        <p:txBody>
          <a:bodyPr wrap="none" rtlCol="0">
            <a:spAutoFit/>
          </a:bodyPr>
          <a:lstStyle/>
          <a:p>
            <a:r>
              <a:rPr lang="en-US" sz="1200" b="1" dirty="0">
                <a:solidFill>
                  <a:prstClr val="black"/>
                </a:solidFill>
              </a:rPr>
              <a:t>Jeb Stuart HS</a:t>
            </a:r>
          </a:p>
        </p:txBody>
      </p:sp>
      <p:sp>
        <p:nvSpPr>
          <p:cNvPr id="9" name="TextBox 8"/>
          <p:cNvSpPr txBox="1"/>
          <p:nvPr/>
        </p:nvSpPr>
        <p:spPr>
          <a:xfrm>
            <a:off x="7086600" y="2590822"/>
            <a:ext cx="1152880" cy="276999"/>
          </a:xfrm>
          <a:prstGeom prst="rect">
            <a:avLst/>
          </a:prstGeom>
          <a:solidFill>
            <a:schemeClr val="bg1">
              <a:lumMod val="85000"/>
            </a:schemeClr>
          </a:solidFill>
        </p:spPr>
        <p:txBody>
          <a:bodyPr wrap="none" rtlCol="0">
            <a:spAutoFit/>
          </a:bodyPr>
          <a:lstStyle/>
          <a:p>
            <a:r>
              <a:rPr lang="en-US" sz="1200" b="1" dirty="0">
                <a:solidFill>
                  <a:prstClr val="black"/>
                </a:solidFill>
              </a:rPr>
              <a:t>Falls Church HS</a:t>
            </a:r>
          </a:p>
        </p:txBody>
      </p:sp>
      <p:sp>
        <p:nvSpPr>
          <p:cNvPr id="10" name="TextBox 9"/>
          <p:cNvSpPr txBox="1"/>
          <p:nvPr/>
        </p:nvSpPr>
        <p:spPr>
          <a:xfrm>
            <a:off x="7767816" y="3883406"/>
            <a:ext cx="812402" cy="276999"/>
          </a:xfrm>
          <a:prstGeom prst="rect">
            <a:avLst/>
          </a:prstGeom>
          <a:solidFill>
            <a:schemeClr val="bg1">
              <a:lumMod val="85000"/>
            </a:schemeClr>
          </a:solidFill>
        </p:spPr>
        <p:txBody>
          <a:bodyPr wrap="none" rtlCol="0">
            <a:spAutoFit/>
          </a:bodyPr>
          <a:lstStyle/>
          <a:p>
            <a:r>
              <a:rPr lang="en-US" sz="1200" b="1" dirty="0">
                <a:solidFill>
                  <a:prstClr val="black"/>
                </a:solidFill>
              </a:rPr>
              <a:t>Edison HS</a:t>
            </a:r>
          </a:p>
        </p:txBody>
      </p:sp>
      <p:sp>
        <p:nvSpPr>
          <p:cNvPr id="11" name="TextBox 10"/>
          <p:cNvSpPr txBox="1"/>
          <p:nvPr/>
        </p:nvSpPr>
        <p:spPr>
          <a:xfrm>
            <a:off x="7732258" y="4309323"/>
            <a:ext cx="609462" cy="276999"/>
          </a:xfrm>
          <a:prstGeom prst="rect">
            <a:avLst/>
          </a:prstGeom>
          <a:solidFill>
            <a:schemeClr val="bg1">
              <a:lumMod val="85000"/>
            </a:schemeClr>
          </a:solidFill>
        </p:spPr>
        <p:txBody>
          <a:bodyPr wrap="none" rtlCol="0">
            <a:spAutoFit/>
          </a:bodyPr>
          <a:lstStyle/>
          <a:p>
            <a:r>
              <a:rPr lang="en-US" sz="1200" b="1" dirty="0">
                <a:solidFill>
                  <a:prstClr val="black"/>
                </a:solidFill>
              </a:rPr>
              <a:t>Lee HS</a:t>
            </a:r>
          </a:p>
        </p:txBody>
      </p:sp>
      <p:sp>
        <p:nvSpPr>
          <p:cNvPr id="12" name="TextBox 11"/>
          <p:cNvSpPr txBox="1"/>
          <p:nvPr/>
        </p:nvSpPr>
        <p:spPr>
          <a:xfrm>
            <a:off x="7978434" y="4682521"/>
            <a:ext cx="854849" cy="461665"/>
          </a:xfrm>
          <a:prstGeom prst="rect">
            <a:avLst/>
          </a:prstGeom>
          <a:solidFill>
            <a:schemeClr val="bg1">
              <a:lumMod val="85000"/>
            </a:schemeClr>
          </a:solidFill>
        </p:spPr>
        <p:txBody>
          <a:bodyPr wrap="none" rtlCol="0">
            <a:spAutoFit/>
          </a:bodyPr>
          <a:lstStyle/>
          <a:p>
            <a:pPr algn="ctr"/>
            <a:r>
              <a:rPr lang="en-US" sz="1200" b="1" dirty="0">
                <a:solidFill>
                  <a:prstClr val="black"/>
                </a:solidFill>
              </a:rPr>
              <a:t>Mount </a:t>
            </a:r>
          </a:p>
          <a:p>
            <a:pPr algn="ctr"/>
            <a:r>
              <a:rPr lang="en-US" sz="1200" b="1" dirty="0">
                <a:solidFill>
                  <a:prstClr val="black"/>
                </a:solidFill>
              </a:rPr>
              <a:t>Vernon HS</a:t>
            </a:r>
          </a:p>
        </p:txBody>
      </p:sp>
      <p:sp>
        <p:nvSpPr>
          <p:cNvPr id="13" name="TextBox 12"/>
          <p:cNvSpPr txBox="1"/>
          <p:nvPr/>
        </p:nvSpPr>
        <p:spPr>
          <a:xfrm>
            <a:off x="7383249" y="5225932"/>
            <a:ext cx="1371599" cy="461665"/>
          </a:xfrm>
          <a:prstGeom prst="rect">
            <a:avLst/>
          </a:prstGeom>
          <a:solidFill>
            <a:schemeClr val="bg1">
              <a:lumMod val="85000"/>
            </a:schemeClr>
          </a:solidFill>
        </p:spPr>
        <p:txBody>
          <a:bodyPr wrap="square" rtlCol="0">
            <a:spAutoFit/>
          </a:bodyPr>
          <a:lstStyle/>
          <a:p>
            <a:pPr algn="ctr"/>
            <a:r>
              <a:rPr lang="en-US" sz="1200" b="1" dirty="0">
                <a:solidFill>
                  <a:prstClr val="black"/>
                </a:solidFill>
              </a:rPr>
              <a:t>West Potomac </a:t>
            </a:r>
          </a:p>
          <a:p>
            <a:pPr algn="ctr"/>
            <a:r>
              <a:rPr lang="en-US" sz="1200" b="1" dirty="0">
                <a:solidFill>
                  <a:prstClr val="black"/>
                </a:solidFill>
              </a:rPr>
              <a:t>HS</a:t>
            </a:r>
          </a:p>
        </p:txBody>
      </p:sp>
      <p:sp>
        <p:nvSpPr>
          <p:cNvPr id="14" name="Oval 13"/>
          <p:cNvSpPr/>
          <p:nvPr/>
        </p:nvSpPr>
        <p:spPr>
          <a:xfrm>
            <a:off x="4648224" y="990600"/>
            <a:ext cx="952505"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7086600" y="3671901"/>
            <a:ext cx="1981200" cy="219549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6477000" y="1905000"/>
            <a:ext cx="1914880" cy="1905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3352830" y="990600"/>
            <a:ext cx="996555" cy="369332"/>
          </a:xfrm>
          <a:prstGeom prst="rect">
            <a:avLst/>
          </a:prstGeom>
          <a:solidFill>
            <a:schemeClr val="bg1">
              <a:lumMod val="85000"/>
            </a:schemeClr>
          </a:solidFill>
          <a:ln w="12700">
            <a:solidFill>
              <a:schemeClr val="tx1"/>
            </a:solidFill>
          </a:ln>
        </p:spPr>
        <p:txBody>
          <a:bodyPr wrap="none" rtlCol="0">
            <a:spAutoFit/>
          </a:bodyPr>
          <a:lstStyle/>
          <a:p>
            <a:r>
              <a:rPr lang="en-US" dirty="0">
                <a:solidFill>
                  <a:prstClr val="black"/>
                </a:solidFill>
              </a:rPr>
              <a:t>Region 1</a:t>
            </a:r>
          </a:p>
        </p:txBody>
      </p:sp>
      <p:cxnSp>
        <p:nvCxnSpPr>
          <p:cNvPr id="19" name="Straight Arrow Connector 18"/>
          <p:cNvCxnSpPr/>
          <p:nvPr/>
        </p:nvCxnSpPr>
        <p:spPr>
          <a:xfrm>
            <a:off x="4349387" y="1175265"/>
            <a:ext cx="298845" cy="8849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34608" y="1512332"/>
            <a:ext cx="996555" cy="369332"/>
          </a:xfrm>
          <a:prstGeom prst="rect">
            <a:avLst/>
          </a:prstGeom>
          <a:solidFill>
            <a:schemeClr val="bg1">
              <a:lumMod val="85000"/>
            </a:schemeClr>
          </a:solidFill>
          <a:ln w="12700">
            <a:solidFill>
              <a:schemeClr val="tx1"/>
            </a:solidFill>
          </a:ln>
        </p:spPr>
        <p:txBody>
          <a:bodyPr wrap="none" rtlCol="0">
            <a:spAutoFit/>
          </a:bodyPr>
          <a:lstStyle/>
          <a:p>
            <a:r>
              <a:rPr lang="en-US" dirty="0">
                <a:solidFill>
                  <a:prstClr val="black"/>
                </a:solidFill>
              </a:rPr>
              <a:t>Region 2</a:t>
            </a:r>
          </a:p>
        </p:txBody>
      </p:sp>
      <p:cxnSp>
        <p:nvCxnSpPr>
          <p:cNvPr id="21" name="Straight Arrow Connector 20"/>
          <p:cNvCxnSpPr>
            <a:stCxn id="20" idx="2"/>
            <a:endCxn id="16" idx="7"/>
          </p:cNvCxnSpPr>
          <p:nvPr/>
        </p:nvCxnSpPr>
        <p:spPr>
          <a:xfrm flipH="1">
            <a:off x="8111452" y="1881664"/>
            <a:ext cx="421434" cy="3023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077200" y="6019800"/>
            <a:ext cx="943656" cy="369332"/>
          </a:xfrm>
          <a:prstGeom prst="rect">
            <a:avLst/>
          </a:prstGeom>
          <a:solidFill>
            <a:schemeClr val="bg1">
              <a:lumMod val="85000"/>
            </a:schemeClr>
          </a:solidFill>
          <a:ln w="12700">
            <a:solidFill>
              <a:schemeClr val="tx1"/>
            </a:solidFill>
          </a:ln>
        </p:spPr>
        <p:txBody>
          <a:bodyPr wrap="none" rtlCol="0">
            <a:spAutoFit/>
          </a:bodyPr>
          <a:lstStyle/>
          <a:p>
            <a:r>
              <a:rPr lang="en-US" dirty="0">
                <a:solidFill>
                  <a:prstClr val="black"/>
                </a:solidFill>
              </a:rPr>
              <a:t>Region3</a:t>
            </a:r>
          </a:p>
        </p:txBody>
      </p:sp>
      <p:cxnSp>
        <p:nvCxnSpPr>
          <p:cNvPr id="24" name="Straight Arrow Connector 23"/>
          <p:cNvCxnSpPr/>
          <p:nvPr/>
        </p:nvCxnSpPr>
        <p:spPr>
          <a:xfrm flipV="1">
            <a:off x="8615972" y="5687577"/>
            <a:ext cx="0" cy="33222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910633" y="152400"/>
            <a:ext cx="2234971" cy="738664"/>
          </a:xfrm>
          <a:prstGeom prst="rect">
            <a:avLst/>
          </a:prstGeom>
          <a:solidFill>
            <a:schemeClr val="bg1">
              <a:lumMod val="95000"/>
            </a:schemeClr>
          </a:solidFill>
        </p:spPr>
        <p:txBody>
          <a:bodyPr wrap="none" rtlCol="0">
            <a:spAutoFit/>
          </a:bodyPr>
          <a:lstStyle/>
          <a:p>
            <a:pPr algn="ctr"/>
            <a:r>
              <a:rPr lang="en-US" sz="1400" b="1" dirty="0">
                <a:solidFill>
                  <a:prstClr val="black"/>
                </a:solidFill>
              </a:rPr>
              <a:t>Fairfax County High Schools</a:t>
            </a:r>
          </a:p>
          <a:p>
            <a:pPr algn="ctr"/>
            <a:r>
              <a:rPr lang="en-US" sz="1400" b="1" dirty="0">
                <a:solidFill>
                  <a:prstClr val="black"/>
                </a:solidFill>
              </a:rPr>
              <a:t>with over 30% Hispanic </a:t>
            </a:r>
          </a:p>
          <a:p>
            <a:pPr algn="ctr"/>
            <a:r>
              <a:rPr lang="en-US" sz="1400" b="1" dirty="0">
                <a:solidFill>
                  <a:prstClr val="black"/>
                </a:solidFill>
              </a:rPr>
              <a:t>Student Body</a:t>
            </a:r>
          </a:p>
        </p:txBody>
      </p:sp>
    </p:spTree>
    <p:extLst>
      <p:ext uri="{BB962C8B-B14F-4D97-AF65-F5344CB8AC3E}">
        <p14:creationId xmlns:p14="http://schemas.microsoft.com/office/powerpoint/2010/main" val="1673358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252"/>
            <a:ext cx="9067800" cy="636079"/>
          </a:xfrm>
        </p:spPr>
        <p:txBody>
          <a:bodyPr>
            <a:normAutofit fontScale="90000"/>
          </a:bodyPr>
          <a:lstStyle/>
          <a:p>
            <a:r>
              <a:rPr lang="en-US" sz="3100" b="1" dirty="0"/>
              <a:t>Hispanic Residents within Jeb Stuart HS Boundary</a:t>
            </a:r>
            <a:r>
              <a:rPr lang="en-US" dirty="0"/>
              <a:t/>
            </a:r>
            <a:br>
              <a:rPr lang="en-US" dirty="0"/>
            </a:br>
            <a:r>
              <a:rPr lang="en-US" sz="1000" b="1" dirty="0"/>
              <a:t>Source: US Census – American Community Survey 5 Year Estimate 2007 - 2012</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636" y="716452"/>
            <a:ext cx="4085544" cy="2941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69463" y="3131495"/>
            <a:ext cx="1143000" cy="215444"/>
          </a:xfrm>
          <a:prstGeom prst="rect">
            <a:avLst/>
          </a:prstGeom>
          <a:solidFill>
            <a:schemeClr val="accent2">
              <a:lumMod val="40000"/>
              <a:lumOff val="60000"/>
            </a:schemeClr>
          </a:solidFill>
        </p:spPr>
        <p:txBody>
          <a:bodyPr wrap="square" rtlCol="0">
            <a:spAutoFit/>
          </a:bodyPr>
          <a:lstStyle/>
          <a:p>
            <a:r>
              <a:rPr lang="en-US" sz="800" b="1" dirty="0">
                <a:solidFill>
                  <a:prstClr val="black"/>
                </a:solidFill>
              </a:rPr>
              <a:t>Census Tract 4518</a:t>
            </a:r>
          </a:p>
        </p:txBody>
      </p:sp>
      <p:sp>
        <p:nvSpPr>
          <p:cNvPr id="23" name="TextBox 22"/>
          <p:cNvSpPr txBox="1"/>
          <p:nvPr/>
        </p:nvSpPr>
        <p:spPr>
          <a:xfrm>
            <a:off x="1828800" y="2746774"/>
            <a:ext cx="762000" cy="338554"/>
          </a:xfrm>
          <a:prstGeom prst="rect">
            <a:avLst/>
          </a:prstGeom>
          <a:solidFill>
            <a:schemeClr val="accent2">
              <a:lumMod val="40000"/>
              <a:lumOff val="60000"/>
            </a:schemeClr>
          </a:solidFill>
        </p:spPr>
        <p:txBody>
          <a:bodyPr wrap="square" rtlCol="0">
            <a:spAutoFit/>
          </a:bodyPr>
          <a:lstStyle/>
          <a:p>
            <a:pPr algn="ctr"/>
            <a:r>
              <a:rPr lang="en-US" sz="800" b="1" dirty="0">
                <a:solidFill>
                  <a:prstClr val="black"/>
                </a:solidFill>
              </a:rPr>
              <a:t>Census Tract </a:t>
            </a:r>
          </a:p>
          <a:p>
            <a:pPr algn="ctr"/>
            <a:r>
              <a:rPr lang="en-US" sz="800" b="1" dirty="0">
                <a:solidFill>
                  <a:prstClr val="black"/>
                </a:solidFill>
              </a:rPr>
              <a:t>4511</a:t>
            </a:r>
          </a:p>
        </p:txBody>
      </p:sp>
      <p:sp>
        <p:nvSpPr>
          <p:cNvPr id="24" name="TextBox 23"/>
          <p:cNvSpPr txBox="1"/>
          <p:nvPr/>
        </p:nvSpPr>
        <p:spPr>
          <a:xfrm>
            <a:off x="2418938" y="944115"/>
            <a:ext cx="791907" cy="338554"/>
          </a:xfrm>
          <a:prstGeom prst="rect">
            <a:avLst/>
          </a:prstGeom>
          <a:solidFill>
            <a:schemeClr val="accent2">
              <a:lumMod val="40000"/>
              <a:lumOff val="60000"/>
            </a:schemeClr>
          </a:solidFill>
        </p:spPr>
        <p:txBody>
          <a:bodyPr wrap="square" rtlCol="0">
            <a:spAutoFit/>
          </a:bodyPr>
          <a:lstStyle/>
          <a:p>
            <a:pPr algn="ctr"/>
            <a:r>
              <a:rPr lang="en-US" sz="800" b="1" dirty="0">
                <a:solidFill>
                  <a:prstClr val="black"/>
                </a:solidFill>
              </a:rPr>
              <a:t>Census Tract </a:t>
            </a:r>
          </a:p>
          <a:p>
            <a:pPr algn="ctr"/>
            <a:r>
              <a:rPr lang="en-US" sz="800" b="1" dirty="0">
                <a:solidFill>
                  <a:prstClr val="black"/>
                </a:solidFill>
              </a:rPr>
              <a:t>4514</a:t>
            </a:r>
          </a:p>
        </p:txBody>
      </p:sp>
      <p:sp>
        <p:nvSpPr>
          <p:cNvPr id="25" name="TextBox 24"/>
          <p:cNvSpPr txBox="1"/>
          <p:nvPr/>
        </p:nvSpPr>
        <p:spPr>
          <a:xfrm>
            <a:off x="1993077" y="1895731"/>
            <a:ext cx="800100" cy="338554"/>
          </a:xfrm>
          <a:prstGeom prst="rect">
            <a:avLst/>
          </a:prstGeom>
          <a:solidFill>
            <a:schemeClr val="accent2">
              <a:lumMod val="40000"/>
              <a:lumOff val="60000"/>
            </a:schemeClr>
          </a:solidFill>
        </p:spPr>
        <p:txBody>
          <a:bodyPr wrap="square" rtlCol="0">
            <a:spAutoFit/>
          </a:bodyPr>
          <a:lstStyle/>
          <a:p>
            <a:pPr algn="ctr"/>
            <a:r>
              <a:rPr lang="en-US" sz="800" b="1" dirty="0">
                <a:solidFill>
                  <a:prstClr val="black"/>
                </a:solidFill>
              </a:rPr>
              <a:t>Census Tract 4516.02</a:t>
            </a:r>
          </a:p>
        </p:txBody>
      </p:sp>
      <p:sp>
        <p:nvSpPr>
          <p:cNvPr id="26" name="TextBox 25"/>
          <p:cNvSpPr txBox="1"/>
          <p:nvPr/>
        </p:nvSpPr>
        <p:spPr>
          <a:xfrm>
            <a:off x="897158" y="897948"/>
            <a:ext cx="1143000" cy="215444"/>
          </a:xfrm>
          <a:prstGeom prst="rect">
            <a:avLst/>
          </a:prstGeom>
          <a:solidFill>
            <a:schemeClr val="accent2">
              <a:lumMod val="40000"/>
              <a:lumOff val="60000"/>
            </a:schemeClr>
          </a:solidFill>
        </p:spPr>
        <p:txBody>
          <a:bodyPr wrap="square" rtlCol="0">
            <a:spAutoFit/>
          </a:bodyPr>
          <a:lstStyle/>
          <a:p>
            <a:r>
              <a:rPr lang="en-US" sz="800" b="1" dirty="0">
                <a:solidFill>
                  <a:prstClr val="black"/>
                </a:solidFill>
              </a:rPr>
              <a:t>Census Tract 4503</a:t>
            </a:r>
          </a:p>
        </p:txBody>
      </p:sp>
      <p:sp>
        <p:nvSpPr>
          <p:cNvPr id="27" name="TextBox 26"/>
          <p:cNvSpPr txBox="1"/>
          <p:nvPr/>
        </p:nvSpPr>
        <p:spPr>
          <a:xfrm>
            <a:off x="838200" y="2792941"/>
            <a:ext cx="781651" cy="338554"/>
          </a:xfrm>
          <a:prstGeom prst="rect">
            <a:avLst/>
          </a:prstGeom>
          <a:solidFill>
            <a:schemeClr val="accent2">
              <a:lumMod val="40000"/>
              <a:lumOff val="60000"/>
            </a:schemeClr>
          </a:solidFill>
        </p:spPr>
        <p:txBody>
          <a:bodyPr wrap="square" rtlCol="0">
            <a:spAutoFit/>
          </a:bodyPr>
          <a:lstStyle/>
          <a:p>
            <a:pPr algn="ctr"/>
            <a:r>
              <a:rPr lang="en-US" sz="800" b="1" dirty="0">
                <a:solidFill>
                  <a:prstClr val="black"/>
                </a:solidFill>
              </a:rPr>
              <a:t>Census Tract 4510</a:t>
            </a:r>
          </a:p>
        </p:txBody>
      </p:sp>
      <p:sp>
        <p:nvSpPr>
          <p:cNvPr id="28" name="TextBox 27"/>
          <p:cNvSpPr txBox="1"/>
          <p:nvPr/>
        </p:nvSpPr>
        <p:spPr>
          <a:xfrm>
            <a:off x="2607185" y="1405354"/>
            <a:ext cx="678022" cy="461665"/>
          </a:xfrm>
          <a:prstGeom prst="rect">
            <a:avLst/>
          </a:prstGeom>
          <a:solidFill>
            <a:schemeClr val="accent2">
              <a:lumMod val="40000"/>
              <a:lumOff val="60000"/>
            </a:schemeClr>
          </a:solidFill>
        </p:spPr>
        <p:txBody>
          <a:bodyPr wrap="square" rtlCol="0">
            <a:spAutoFit/>
          </a:bodyPr>
          <a:lstStyle/>
          <a:p>
            <a:pPr algn="ctr"/>
            <a:r>
              <a:rPr lang="en-US" sz="800" b="1" dirty="0">
                <a:solidFill>
                  <a:prstClr val="black"/>
                </a:solidFill>
              </a:rPr>
              <a:t>Census Tract</a:t>
            </a:r>
          </a:p>
          <a:p>
            <a:pPr algn="ctr"/>
            <a:r>
              <a:rPr lang="en-US" sz="800" b="1" dirty="0">
                <a:solidFill>
                  <a:prstClr val="black"/>
                </a:solidFill>
              </a:rPr>
              <a:t> 4515.01</a:t>
            </a:r>
          </a:p>
        </p:txBody>
      </p:sp>
      <p:sp>
        <p:nvSpPr>
          <p:cNvPr id="29" name="TextBox 28"/>
          <p:cNvSpPr txBox="1"/>
          <p:nvPr/>
        </p:nvSpPr>
        <p:spPr>
          <a:xfrm>
            <a:off x="2932226" y="2746774"/>
            <a:ext cx="805259" cy="338554"/>
          </a:xfrm>
          <a:prstGeom prst="rect">
            <a:avLst/>
          </a:prstGeom>
          <a:solidFill>
            <a:schemeClr val="accent2">
              <a:lumMod val="40000"/>
              <a:lumOff val="60000"/>
            </a:schemeClr>
          </a:solidFill>
        </p:spPr>
        <p:txBody>
          <a:bodyPr wrap="square" rtlCol="0">
            <a:spAutoFit/>
          </a:bodyPr>
          <a:lstStyle/>
          <a:p>
            <a:pPr algn="ctr"/>
            <a:r>
              <a:rPr lang="en-US" sz="800" b="1" dirty="0">
                <a:solidFill>
                  <a:prstClr val="black"/>
                </a:solidFill>
              </a:rPr>
              <a:t>Census Tract 4528.01</a:t>
            </a:r>
          </a:p>
        </p:txBody>
      </p:sp>
      <p:sp>
        <p:nvSpPr>
          <p:cNvPr id="30" name="TextBox 29"/>
          <p:cNvSpPr txBox="1"/>
          <p:nvPr/>
        </p:nvSpPr>
        <p:spPr>
          <a:xfrm>
            <a:off x="2814892" y="2469775"/>
            <a:ext cx="1143000" cy="215444"/>
          </a:xfrm>
          <a:prstGeom prst="rect">
            <a:avLst/>
          </a:prstGeom>
          <a:solidFill>
            <a:schemeClr val="accent2">
              <a:lumMod val="40000"/>
              <a:lumOff val="60000"/>
            </a:schemeClr>
          </a:solidFill>
        </p:spPr>
        <p:txBody>
          <a:bodyPr wrap="square" rtlCol="0">
            <a:spAutoFit/>
          </a:bodyPr>
          <a:lstStyle/>
          <a:p>
            <a:r>
              <a:rPr lang="en-US" sz="800" b="1" dirty="0">
                <a:solidFill>
                  <a:prstClr val="black"/>
                </a:solidFill>
              </a:rPr>
              <a:t>Census Tract 4527</a:t>
            </a:r>
          </a:p>
        </p:txBody>
      </p:sp>
      <p:sp>
        <p:nvSpPr>
          <p:cNvPr id="31" name="TextBox 30"/>
          <p:cNvSpPr txBox="1"/>
          <p:nvPr/>
        </p:nvSpPr>
        <p:spPr>
          <a:xfrm>
            <a:off x="4711615" y="3628878"/>
            <a:ext cx="3975185" cy="400110"/>
          </a:xfrm>
          <a:prstGeom prst="rect">
            <a:avLst/>
          </a:prstGeom>
          <a:noFill/>
          <a:ln>
            <a:solidFill>
              <a:schemeClr val="tx1"/>
            </a:solidFill>
          </a:ln>
        </p:spPr>
        <p:txBody>
          <a:bodyPr wrap="square" rtlCol="0">
            <a:spAutoFit/>
          </a:bodyPr>
          <a:lstStyle/>
          <a:p>
            <a:pPr algn="ctr"/>
            <a:r>
              <a:rPr lang="en-US" sz="1200" b="1" dirty="0">
                <a:solidFill>
                  <a:prstClr val="black"/>
                </a:solidFill>
              </a:rPr>
              <a:t>American Community Survey 5 Year Estimate 2007 – 2012</a:t>
            </a:r>
          </a:p>
          <a:p>
            <a:pPr algn="ctr"/>
            <a:r>
              <a:rPr lang="en-US" sz="800" b="1" dirty="0">
                <a:solidFill>
                  <a:prstClr val="black"/>
                </a:solidFill>
              </a:rPr>
              <a:t>Table B03001 – Hispanic  or Latino – Central American Origin</a:t>
            </a:r>
          </a:p>
        </p:txBody>
      </p:sp>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30419" t="12837" r="22904" b="13146"/>
          <a:stretch/>
        </p:blipFill>
        <p:spPr bwMode="auto">
          <a:xfrm>
            <a:off x="4711615" y="726500"/>
            <a:ext cx="3975185" cy="289105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610" t="9375" r="88426" b="76562"/>
          <a:stretch/>
        </p:blipFill>
        <p:spPr bwMode="auto">
          <a:xfrm>
            <a:off x="5528328" y="2792941"/>
            <a:ext cx="966588" cy="766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439387" y="3617555"/>
            <a:ext cx="4118416" cy="276999"/>
          </a:xfrm>
          <a:prstGeom prst="rect">
            <a:avLst/>
          </a:prstGeom>
          <a:noFill/>
          <a:ln>
            <a:solidFill>
              <a:schemeClr val="tx1"/>
            </a:solidFill>
          </a:ln>
        </p:spPr>
        <p:txBody>
          <a:bodyPr wrap="square" rtlCol="0">
            <a:spAutoFit/>
          </a:bodyPr>
          <a:lstStyle/>
          <a:p>
            <a:pPr algn="ctr"/>
            <a:r>
              <a:rPr lang="en-US" sz="1200" b="1" dirty="0">
                <a:solidFill>
                  <a:prstClr val="black"/>
                </a:solidFill>
              </a:rPr>
              <a:t>Hispanics by Census Tract in the Jeb Stuart HS Boundary</a:t>
            </a:r>
          </a:p>
        </p:txBody>
      </p:sp>
      <p:graphicFrame>
        <p:nvGraphicFramePr>
          <p:cNvPr id="33" name="Table 32"/>
          <p:cNvGraphicFramePr>
            <a:graphicFrameLocks noGrp="1"/>
          </p:cNvGraphicFramePr>
          <p:nvPr>
            <p:extLst>
              <p:ext uri="{D42A27DB-BD31-4B8C-83A1-F6EECF244321}">
                <p14:modId xmlns:p14="http://schemas.microsoft.com/office/powerpoint/2010/main" val="3678304250"/>
              </p:ext>
            </p:extLst>
          </p:nvPr>
        </p:nvGraphicFramePr>
        <p:xfrm>
          <a:off x="132621" y="4028988"/>
          <a:ext cx="8850364" cy="3139440"/>
        </p:xfrm>
        <a:graphic>
          <a:graphicData uri="http://schemas.openxmlformats.org/drawingml/2006/table">
            <a:tbl>
              <a:tblPr firstRow="1" bandRow="1">
                <a:tableStyleId>{5C22544A-7EE6-4342-B048-85BDC9FD1C3A}</a:tableStyleId>
              </a:tblPr>
              <a:tblGrid>
                <a:gridCol w="1408811">
                  <a:extLst>
                    <a:ext uri="{9D8B030D-6E8A-4147-A177-3AD203B41FA5}">
                      <a16:colId xmlns="" xmlns:a16="http://schemas.microsoft.com/office/drawing/2014/main" val="20000"/>
                    </a:ext>
                  </a:extLst>
                </a:gridCol>
                <a:gridCol w="1802010">
                  <a:extLst>
                    <a:ext uri="{9D8B030D-6E8A-4147-A177-3AD203B41FA5}">
                      <a16:colId xmlns="" xmlns:a16="http://schemas.microsoft.com/office/drawing/2014/main" val="20001"/>
                    </a:ext>
                  </a:extLst>
                </a:gridCol>
                <a:gridCol w="2039395">
                  <a:extLst>
                    <a:ext uri="{9D8B030D-6E8A-4147-A177-3AD203B41FA5}">
                      <a16:colId xmlns="" xmlns:a16="http://schemas.microsoft.com/office/drawing/2014/main" val="20002"/>
                    </a:ext>
                  </a:extLst>
                </a:gridCol>
                <a:gridCol w="3600148">
                  <a:extLst>
                    <a:ext uri="{9D8B030D-6E8A-4147-A177-3AD203B41FA5}">
                      <a16:colId xmlns="" xmlns:a16="http://schemas.microsoft.com/office/drawing/2014/main" val="20003"/>
                    </a:ext>
                  </a:extLst>
                </a:gridCol>
              </a:tblGrid>
              <a:tr h="2450124">
                <a:tc>
                  <a:txBody>
                    <a:bodyPr/>
                    <a:lstStyle/>
                    <a:p>
                      <a:pPr algn="ctr"/>
                      <a:r>
                        <a:rPr lang="en-US" sz="1000" u="sng" dirty="0">
                          <a:solidFill>
                            <a:schemeClr val="tx1"/>
                          </a:solidFill>
                        </a:rPr>
                        <a:t>Census</a:t>
                      </a:r>
                      <a:r>
                        <a:rPr lang="en-US" sz="1000" u="sng" baseline="0" dirty="0">
                          <a:solidFill>
                            <a:schemeClr val="tx1"/>
                          </a:solidFill>
                        </a:rPr>
                        <a:t> Tract</a:t>
                      </a:r>
                    </a:p>
                    <a:p>
                      <a:pPr algn="ctr"/>
                      <a:r>
                        <a:rPr lang="en-US" sz="1000" b="1" dirty="0">
                          <a:solidFill>
                            <a:schemeClr val="tx1"/>
                          </a:solidFill>
                        </a:rPr>
                        <a:t>4503 – </a:t>
                      </a:r>
                    </a:p>
                    <a:p>
                      <a:pPr algn="ctr"/>
                      <a:r>
                        <a:rPr lang="en-US" sz="1000" b="1" dirty="0">
                          <a:solidFill>
                            <a:schemeClr val="tx1"/>
                          </a:solidFill>
                        </a:rPr>
                        <a:t>4504 –</a:t>
                      </a:r>
                    </a:p>
                    <a:p>
                      <a:pPr algn="ctr"/>
                      <a:r>
                        <a:rPr lang="en-US" sz="1000" b="1" dirty="0">
                          <a:solidFill>
                            <a:schemeClr val="tx1"/>
                          </a:solidFill>
                        </a:rPr>
                        <a:t>4509 –</a:t>
                      </a:r>
                    </a:p>
                    <a:p>
                      <a:pPr algn="ctr"/>
                      <a:r>
                        <a:rPr lang="en-US" sz="1000" b="1" dirty="0">
                          <a:solidFill>
                            <a:schemeClr val="tx1"/>
                          </a:solidFill>
                        </a:rPr>
                        <a:t>4510 –</a:t>
                      </a:r>
                    </a:p>
                    <a:p>
                      <a:pPr algn="ctr"/>
                      <a:r>
                        <a:rPr lang="en-US" sz="1000" b="1" dirty="0">
                          <a:solidFill>
                            <a:schemeClr val="tx1"/>
                          </a:solidFill>
                        </a:rPr>
                        <a:t>4511 –</a:t>
                      </a:r>
                    </a:p>
                    <a:p>
                      <a:pPr algn="ctr"/>
                      <a:r>
                        <a:rPr lang="en-US" sz="1000" b="1" dirty="0">
                          <a:solidFill>
                            <a:schemeClr val="tx1"/>
                          </a:solidFill>
                        </a:rPr>
                        <a:t>4512 –</a:t>
                      </a:r>
                    </a:p>
                    <a:p>
                      <a:pPr algn="ctr"/>
                      <a:r>
                        <a:rPr lang="en-US" sz="1000" b="1" dirty="0">
                          <a:solidFill>
                            <a:schemeClr val="tx1"/>
                          </a:solidFill>
                        </a:rPr>
                        <a:t>4513 –</a:t>
                      </a:r>
                    </a:p>
                    <a:p>
                      <a:pPr algn="ctr"/>
                      <a:r>
                        <a:rPr lang="en-US" sz="1000" b="1" dirty="0">
                          <a:solidFill>
                            <a:schemeClr val="tx1"/>
                          </a:solidFill>
                        </a:rPr>
                        <a:t>4514 –</a:t>
                      </a:r>
                    </a:p>
                    <a:p>
                      <a:pPr algn="ctr"/>
                      <a:r>
                        <a:rPr lang="en-US" sz="1000" b="1" dirty="0">
                          <a:solidFill>
                            <a:schemeClr val="tx1"/>
                          </a:solidFill>
                        </a:rPr>
                        <a:t>4515.01 –</a:t>
                      </a:r>
                    </a:p>
                    <a:p>
                      <a:pPr algn="ctr"/>
                      <a:r>
                        <a:rPr lang="en-US" sz="1000" b="1" dirty="0">
                          <a:solidFill>
                            <a:schemeClr val="tx1"/>
                          </a:solidFill>
                        </a:rPr>
                        <a:t>4515.02 –</a:t>
                      </a:r>
                    </a:p>
                    <a:p>
                      <a:pPr algn="ctr"/>
                      <a:r>
                        <a:rPr lang="en-US" sz="1000" b="1" dirty="0">
                          <a:solidFill>
                            <a:schemeClr val="tx1"/>
                          </a:solidFill>
                        </a:rPr>
                        <a:t>4516.01 –</a:t>
                      </a:r>
                    </a:p>
                    <a:p>
                      <a:pPr algn="ctr"/>
                      <a:r>
                        <a:rPr lang="en-US" sz="1000" b="1" dirty="0">
                          <a:solidFill>
                            <a:schemeClr val="tx1"/>
                          </a:solidFill>
                        </a:rPr>
                        <a:t>4516.02</a:t>
                      </a:r>
                      <a:r>
                        <a:rPr lang="en-US" sz="1000" b="1" baseline="0" dirty="0">
                          <a:solidFill>
                            <a:schemeClr val="tx1"/>
                          </a:solidFill>
                        </a:rPr>
                        <a:t> </a:t>
                      </a:r>
                      <a:r>
                        <a:rPr lang="en-US" sz="1000" b="1" dirty="0">
                          <a:solidFill>
                            <a:schemeClr val="tx1"/>
                          </a:solidFill>
                        </a:rPr>
                        <a:t>–</a:t>
                      </a:r>
                    </a:p>
                    <a:p>
                      <a:pPr algn="ctr"/>
                      <a:r>
                        <a:rPr lang="en-US" sz="1000" b="1" dirty="0">
                          <a:solidFill>
                            <a:schemeClr val="tx1"/>
                          </a:solidFill>
                        </a:rPr>
                        <a:t>4818 –</a:t>
                      </a:r>
                    </a:p>
                    <a:p>
                      <a:pPr algn="ctr"/>
                      <a:r>
                        <a:rPr lang="en-US" sz="1000" b="1" dirty="0">
                          <a:solidFill>
                            <a:schemeClr val="tx1"/>
                          </a:solidFill>
                        </a:rPr>
                        <a:t>4527 –</a:t>
                      </a:r>
                    </a:p>
                    <a:p>
                      <a:pPr algn="ctr"/>
                      <a:r>
                        <a:rPr lang="en-US" sz="1000" b="1" dirty="0">
                          <a:solidFill>
                            <a:schemeClr val="tx1"/>
                          </a:solidFill>
                        </a:rPr>
                        <a:t>4528.01 –</a:t>
                      </a:r>
                    </a:p>
                    <a:p>
                      <a:pPr algn="ctr"/>
                      <a:r>
                        <a:rPr lang="en-US" sz="1000" b="1" u="none" dirty="0">
                          <a:solidFill>
                            <a:schemeClr val="tx1"/>
                          </a:solidFill>
                        </a:rPr>
                        <a:t>4528.02 –</a:t>
                      </a:r>
                    </a:p>
                  </a:txBody>
                  <a:tcPr>
                    <a:noFill/>
                  </a:tcPr>
                </a:tc>
                <a:tc>
                  <a:txBody>
                    <a:bodyPr/>
                    <a:lstStyle/>
                    <a:p>
                      <a:pPr algn="ctr"/>
                      <a:r>
                        <a:rPr lang="en-US" sz="1000" u="sng" dirty="0">
                          <a:solidFill>
                            <a:schemeClr val="tx1"/>
                          </a:solidFill>
                        </a:rPr>
                        <a:t>Total Population</a:t>
                      </a:r>
                    </a:p>
                    <a:p>
                      <a:pPr algn="ctr"/>
                      <a:r>
                        <a:rPr lang="en-US" sz="1000" u="none" dirty="0">
                          <a:solidFill>
                            <a:schemeClr val="tx1"/>
                          </a:solidFill>
                        </a:rPr>
                        <a:t>4,746</a:t>
                      </a:r>
                    </a:p>
                    <a:p>
                      <a:pPr algn="ctr"/>
                      <a:r>
                        <a:rPr lang="en-US" sz="1000" u="none" dirty="0">
                          <a:solidFill>
                            <a:schemeClr val="tx1"/>
                          </a:solidFill>
                        </a:rPr>
                        <a:t>2,690</a:t>
                      </a:r>
                    </a:p>
                    <a:p>
                      <a:pPr algn="ctr"/>
                      <a:r>
                        <a:rPr lang="en-US" sz="1000" u="none" dirty="0">
                          <a:solidFill>
                            <a:schemeClr val="tx1"/>
                          </a:solidFill>
                        </a:rPr>
                        <a:t>1,587</a:t>
                      </a:r>
                    </a:p>
                    <a:p>
                      <a:pPr algn="ctr"/>
                      <a:r>
                        <a:rPr lang="en-US" sz="1000" u="none" dirty="0">
                          <a:solidFill>
                            <a:schemeClr val="tx1"/>
                          </a:solidFill>
                        </a:rPr>
                        <a:t>2,472</a:t>
                      </a:r>
                    </a:p>
                    <a:p>
                      <a:pPr algn="ctr"/>
                      <a:r>
                        <a:rPr lang="en-US" sz="1000" u="none" dirty="0">
                          <a:solidFill>
                            <a:schemeClr val="tx1"/>
                          </a:solidFill>
                        </a:rPr>
                        <a:t>2,193</a:t>
                      </a:r>
                    </a:p>
                    <a:p>
                      <a:pPr algn="ctr"/>
                      <a:r>
                        <a:rPr lang="en-US" sz="1000" u="none" dirty="0">
                          <a:solidFill>
                            <a:schemeClr val="tx1"/>
                          </a:solidFill>
                        </a:rPr>
                        <a:t>1,749</a:t>
                      </a:r>
                    </a:p>
                    <a:p>
                      <a:pPr algn="ctr"/>
                      <a:r>
                        <a:rPr lang="en-US" sz="1000" u="none" dirty="0">
                          <a:solidFill>
                            <a:schemeClr val="tx1"/>
                          </a:solidFill>
                        </a:rPr>
                        <a:t>2,320</a:t>
                      </a:r>
                    </a:p>
                    <a:p>
                      <a:pPr algn="ctr"/>
                      <a:r>
                        <a:rPr lang="en-US" sz="1000" u="none" dirty="0">
                          <a:solidFill>
                            <a:schemeClr val="tx1"/>
                          </a:solidFill>
                        </a:rPr>
                        <a:t>2,942</a:t>
                      </a:r>
                    </a:p>
                    <a:p>
                      <a:pPr algn="ctr"/>
                      <a:r>
                        <a:rPr lang="en-US" sz="1000" u="none" dirty="0">
                          <a:solidFill>
                            <a:schemeClr val="tx1"/>
                          </a:solidFill>
                        </a:rPr>
                        <a:t>5,623</a:t>
                      </a:r>
                    </a:p>
                    <a:p>
                      <a:pPr algn="ctr"/>
                      <a:r>
                        <a:rPr lang="en-US" sz="1000" u="none" dirty="0">
                          <a:solidFill>
                            <a:schemeClr val="tx1"/>
                          </a:solidFill>
                        </a:rPr>
                        <a:t>4,557</a:t>
                      </a:r>
                    </a:p>
                    <a:p>
                      <a:pPr algn="ctr"/>
                      <a:r>
                        <a:rPr lang="en-US" sz="1000" u="none" dirty="0">
                          <a:solidFill>
                            <a:schemeClr val="tx1"/>
                          </a:solidFill>
                        </a:rPr>
                        <a:t>5,699</a:t>
                      </a:r>
                    </a:p>
                    <a:p>
                      <a:pPr algn="ctr"/>
                      <a:r>
                        <a:rPr lang="en-US" sz="1000" u="none" dirty="0">
                          <a:solidFill>
                            <a:schemeClr val="tx1"/>
                          </a:solidFill>
                        </a:rPr>
                        <a:t>3,002 </a:t>
                      </a:r>
                    </a:p>
                    <a:p>
                      <a:pPr algn="ctr"/>
                      <a:r>
                        <a:rPr lang="en-US" sz="1000" u="none" dirty="0">
                          <a:solidFill>
                            <a:schemeClr val="tx1"/>
                          </a:solidFill>
                        </a:rPr>
                        <a:t>3,575</a:t>
                      </a:r>
                    </a:p>
                    <a:p>
                      <a:pPr algn="ctr"/>
                      <a:r>
                        <a:rPr lang="en-US" sz="1000" u="none" dirty="0">
                          <a:solidFill>
                            <a:schemeClr val="tx1"/>
                          </a:solidFill>
                        </a:rPr>
                        <a:t>5,343</a:t>
                      </a:r>
                    </a:p>
                    <a:p>
                      <a:pPr algn="ctr"/>
                      <a:r>
                        <a:rPr lang="en-US" sz="1000" u="none" dirty="0">
                          <a:solidFill>
                            <a:schemeClr val="tx1"/>
                          </a:solidFill>
                        </a:rPr>
                        <a:t>4,931</a:t>
                      </a:r>
                    </a:p>
                    <a:p>
                      <a:pPr algn="ctr"/>
                      <a:r>
                        <a:rPr lang="en-US" sz="1000" u="sng" dirty="0">
                          <a:solidFill>
                            <a:schemeClr val="tx1"/>
                          </a:solidFill>
                        </a:rPr>
                        <a:t>2,972</a:t>
                      </a:r>
                    </a:p>
                    <a:p>
                      <a:pPr algn="ctr"/>
                      <a:r>
                        <a:rPr lang="en-US" sz="1000" u="none" dirty="0">
                          <a:solidFill>
                            <a:schemeClr val="tx1"/>
                          </a:solidFill>
                        </a:rPr>
                        <a:t>56,401</a:t>
                      </a:r>
                    </a:p>
                  </a:txBody>
                  <a:tcPr>
                    <a:noFill/>
                  </a:tcPr>
                </a:tc>
                <a:tc>
                  <a:txBody>
                    <a:bodyPr/>
                    <a:lstStyle/>
                    <a:p>
                      <a:pPr algn="ctr"/>
                      <a:r>
                        <a:rPr lang="en-US" sz="1000" u="sng" dirty="0">
                          <a:solidFill>
                            <a:schemeClr val="tx1"/>
                          </a:solidFill>
                        </a:rPr>
                        <a:t>Hispanic</a:t>
                      </a:r>
                      <a:r>
                        <a:rPr lang="en-US" sz="1000" u="sng" baseline="0" dirty="0">
                          <a:solidFill>
                            <a:schemeClr val="tx1"/>
                          </a:solidFill>
                        </a:rPr>
                        <a:t> Population</a:t>
                      </a:r>
                    </a:p>
                    <a:p>
                      <a:pPr algn="ctr"/>
                      <a:r>
                        <a:rPr lang="en-US" sz="1000" u="none" baseline="0" dirty="0">
                          <a:solidFill>
                            <a:schemeClr val="tx1"/>
                          </a:solidFill>
                        </a:rPr>
                        <a:t>1,632</a:t>
                      </a:r>
                    </a:p>
                    <a:p>
                      <a:pPr algn="ctr"/>
                      <a:r>
                        <a:rPr lang="en-US" sz="1000" u="none" baseline="0" dirty="0">
                          <a:solidFill>
                            <a:schemeClr val="tx1"/>
                          </a:solidFill>
                        </a:rPr>
                        <a:t>438</a:t>
                      </a:r>
                    </a:p>
                    <a:p>
                      <a:pPr algn="ctr"/>
                      <a:r>
                        <a:rPr lang="en-US" sz="1000" u="none" baseline="0" dirty="0">
                          <a:solidFill>
                            <a:schemeClr val="tx1"/>
                          </a:solidFill>
                        </a:rPr>
                        <a:t>362</a:t>
                      </a:r>
                    </a:p>
                    <a:p>
                      <a:pPr algn="ctr"/>
                      <a:r>
                        <a:rPr lang="en-US" sz="1000" u="none" baseline="0" dirty="0">
                          <a:solidFill>
                            <a:schemeClr val="tx1"/>
                          </a:solidFill>
                        </a:rPr>
                        <a:t>393</a:t>
                      </a:r>
                    </a:p>
                    <a:p>
                      <a:pPr algn="ctr"/>
                      <a:r>
                        <a:rPr lang="en-US" sz="1000" u="none" baseline="0" dirty="0">
                          <a:solidFill>
                            <a:schemeClr val="tx1"/>
                          </a:solidFill>
                        </a:rPr>
                        <a:t>436</a:t>
                      </a:r>
                    </a:p>
                    <a:p>
                      <a:pPr algn="ctr"/>
                      <a:r>
                        <a:rPr lang="en-US" sz="1000" u="none" baseline="0" dirty="0">
                          <a:solidFill>
                            <a:schemeClr val="tx1"/>
                          </a:solidFill>
                        </a:rPr>
                        <a:t>125</a:t>
                      </a:r>
                    </a:p>
                    <a:p>
                      <a:pPr algn="ctr"/>
                      <a:r>
                        <a:rPr lang="en-US" sz="1000" u="none" baseline="0" dirty="0">
                          <a:solidFill>
                            <a:schemeClr val="tx1"/>
                          </a:solidFill>
                        </a:rPr>
                        <a:t>331</a:t>
                      </a:r>
                    </a:p>
                    <a:p>
                      <a:pPr algn="ctr"/>
                      <a:r>
                        <a:rPr lang="en-US" sz="1000" u="none" baseline="0" dirty="0">
                          <a:solidFill>
                            <a:schemeClr val="tx1"/>
                          </a:solidFill>
                        </a:rPr>
                        <a:t>1,415</a:t>
                      </a:r>
                    </a:p>
                    <a:p>
                      <a:pPr algn="ctr"/>
                      <a:r>
                        <a:rPr lang="en-US" sz="1000" u="none" baseline="0" dirty="0">
                          <a:solidFill>
                            <a:schemeClr val="tx1"/>
                          </a:solidFill>
                        </a:rPr>
                        <a:t>2,067</a:t>
                      </a:r>
                    </a:p>
                    <a:p>
                      <a:pPr algn="ctr"/>
                      <a:r>
                        <a:rPr lang="en-US" sz="1000" u="none" baseline="0" dirty="0">
                          <a:solidFill>
                            <a:schemeClr val="tx1"/>
                          </a:solidFill>
                        </a:rPr>
                        <a:t>1,623</a:t>
                      </a:r>
                    </a:p>
                    <a:p>
                      <a:pPr algn="ctr"/>
                      <a:r>
                        <a:rPr lang="en-US" sz="1000" u="none" baseline="0" dirty="0">
                          <a:solidFill>
                            <a:schemeClr val="tx1"/>
                          </a:solidFill>
                        </a:rPr>
                        <a:t>4,114</a:t>
                      </a:r>
                    </a:p>
                    <a:p>
                      <a:pPr algn="ctr"/>
                      <a:r>
                        <a:rPr lang="en-US" sz="1000" u="none" baseline="0" dirty="0">
                          <a:solidFill>
                            <a:schemeClr val="tx1"/>
                          </a:solidFill>
                        </a:rPr>
                        <a:t>442</a:t>
                      </a:r>
                    </a:p>
                    <a:p>
                      <a:pPr algn="ctr"/>
                      <a:r>
                        <a:rPr lang="en-US" sz="1000" u="none" baseline="0" dirty="0">
                          <a:solidFill>
                            <a:schemeClr val="tx1"/>
                          </a:solidFill>
                        </a:rPr>
                        <a:t>1,294</a:t>
                      </a:r>
                    </a:p>
                    <a:p>
                      <a:pPr algn="ctr"/>
                      <a:r>
                        <a:rPr lang="en-US" sz="1000" u="none" baseline="0" dirty="0">
                          <a:solidFill>
                            <a:schemeClr val="tx1"/>
                          </a:solidFill>
                        </a:rPr>
                        <a:t>1,796</a:t>
                      </a:r>
                    </a:p>
                    <a:p>
                      <a:pPr algn="ctr"/>
                      <a:r>
                        <a:rPr lang="en-US" sz="1000" u="none" baseline="0" dirty="0">
                          <a:solidFill>
                            <a:schemeClr val="tx1"/>
                          </a:solidFill>
                        </a:rPr>
                        <a:t>793</a:t>
                      </a:r>
                    </a:p>
                    <a:p>
                      <a:pPr algn="ctr"/>
                      <a:r>
                        <a:rPr lang="en-US" sz="1000" u="sng" baseline="0" dirty="0">
                          <a:solidFill>
                            <a:schemeClr val="tx1"/>
                          </a:solidFill>
                        </a:rPr>
                        <a:t>288</a:t>
                      </a:r>
                    </a:p>
                    <a:p>
                      <a:pPr algn="ctr"/>
                      <a:r>
                        <a:rPr lang="en-US" sz="1000" u="none" baseline="0" dirty="0">
                          <a:solidFill>
                            <a:schemeClr val="tx1"/>
                          </a:solidFill>
                        </a:rPr>
                        <a:t>17,549</a:t>
                      </a:r>
                    </a:p>
                    <a:p>
                      <a:pPr algn="ctr"/>
                      <a:endParaRPr lang="en-US" sz="1000" u="sng" baseline="0" dirty="0">
                        <a:solidFill>
                          <a:schemeClr val="tx1"/>
                        </a:solidFill>
                      </a:endParaRPr>
                    </a:p>
                    <a:p>
                      <a:pPr algn="ctr"/>
                      <a:r>
                        <a:rPr lang="en-US" sz="1000" u="none" baseline="0" dirty="0">
                          <a:solidFill>
                            <a:schemeClr val="tx1"/>
                          </a:solidFill>
                        </a:rPr>
                        <a:t> </a:t>
                      </a:r>
                      <a:endParaRPr lang="en-US" sz="1000" u="none" dirty="0">
                        <a:solidFill>
                          <a:schemeClr val="tx1"/>
                        </a:solidFill>
                      </a:endParaRPr>
                    </a:p>
                  </a:txBody>
                  <a:tcPr>
                    <a:noFill/>
                  </a:tcPr>
                </a:tc>
                <a:tc>
                  <a:txBody>
                    <a:bodyPr/>
                    <a:lstStyle/>
                    <a:p>
                      <a:pPr algn="ctr"/>
                      <a:r>
                        <a:rPr lang="en-US" sz="1000" u="sng" dirty="0">
                          <a:solidFill>
                            <a:schemeClr val="tx1"/>
                          </a:solidFill>
                        </a:rPr>
                        <a:t>Central American Origin Population</a:t>
                      </a:r>
                    </a:p>
                    <a:p>
                      <a:pPr algn="ctr"/>
                      <a:r>
                        <a:rPr lang="en-US" sz="1000" u="none" dirty="0">
                          <a:solidFill>
                            <a:schemeClr val="tx1"/>
                          </a:solidFill>
                        </a:rPr>
                        <a:t>686</a:t>
                      </a:r>
                    </a:p>
                    <a:p>
                      <a:pPr algn="ctr"/>
                      <a:r>
                        <a:rPr lang="en-US" sz="1000" u="none" dirty="0">
                          <a:solidFill>
                            <a:schemeClr val="tx1"/>
                          </a:solidFill>
                        </a:rPr>
                        <a:t>62</a:t>
                      </a:r>
                    </a:p>
                    <a:p>
                      <a:pPr algn="ctr"/>
                      <a:r>
                        <a:rPr lang="en-US" sz="1000" u="none" dirty="0">
                          <a:solidFill>
                            <a:schemeClr val="tx1"/>
                          </a:solidFill>
                        </a:rPr>
                        <a:t>27</a:t>
                      </a:r>
                    </a:p>
                    <a:p>
                      <a:pPr algn="ctr"/>
                      <a:r>
                        <a:rPr lang="en-US" sz="1000" u="none" dirty="0">
                          <a:solidFill>
                            <a:schemeClr val="tx1"/>
                          </a:solidFill>
                        </a:rPr>
                        <a:t>66</a:t>
                      </a:r>
                    </a:p>
                    <a:p>
                      <a:pPr algn="ctr"/>
                      <a:r>
                        <a:rPr lang="en-US" sz="1000" u="none" dirty="0">
                          <a:solidFill>
                            <a:schemeClr val="tx1"/>
                          </a:solidFill>
                        </a:rPr>
                        <a:t>44</a:t>
                      </a:r>
                    </a:p>
                    <a:p>
                      <a:pPr algn="ctr"/>
                      <a:r>
                        <a:rPr lang="en-US" sz="1000" u="none" dirty="0">
                          <a:solidFill>
                            <a:schemeClr val="tx1"/>
                          </a:solidFill>
                        </a:rPr>
                        <a:t>25</a:t>
                      </a:r>
                    </a:p>
                    <a:p>
                      <a:pPr algn="ctr"/>
                      <a:r>
                        <a:rPr lang="en-US" sz="1000" u="none" dirty="0">
                          <a:solidFill>
                            <a:schemeClr val="tx1"/>
                          </a:solidFill>
                        </a:rPr>
                        <a:t>36</a:t>
                      </a:r>
                    </a:p>
                    <a:p>
                      <a:pPr algn="ctr"/>
                      <a:r>
                        <a:rPr lang="en-US" sz="1000" u="none" dirty="0">
                          <a:solidFill>
                            <a:schemeClr val="tx1"/>
                          </a:solidFill>
                        </a:rPr>
                        <a:t>690</a:t>
                      </a:r>
                    </a:p>
                    <a:p>
                      <a:pPr algn="ctr"/>
                      <a:r>
                        <a:rPr lang="en-US" sz="1000" u="none" dirty="0">
                          <a:solidFill>
                            <a:schemeClr val="tx1"/>
                          </a:solidFill>
                        </a:rPr>
                        <a:t>894</a:t>
                      </a:r>
                    </a:p>
                    <a:p>
                      <a:pPr algn="ctr"/>
                      <a:r>
                        <a:rPr lang="en-US" sz="1000" u="none" dirty="0">
                          <a:solidFill>
                            <a:schemeClr val="tx1"/>
                          </a:solidFill>
                        </a:rPr>
                        <a:t>720</a:t>
                      </a:r>
                    </a:p>
                    <a:p>
                      <a:pPr algn="ctr"/>
                      <a:r>
                        <a:rPr lang="en-US" sz="1000" u="none" dirty="0">
                          <a:solidFill>
                            <a:schemeClr val="tx1"/>
                          </a:solidFill>
                        </a:rPr>
                        <a:t>2,894</a:t>
                      </a:r>
                    </a:p>
                    <a:p>
                      <a:pPr algn="ctr"/>
                      <a:r>
                        <a:rPr lang="en-US" sz="1000" u="none" dirty="0">
                          <a:solidFill>
                            <a:schemeClr val="tx1"/>
                          </a:solidFill>
                        </a:rPr>
                        <a:t>75</a:t>
                      </a:r>
                    </a:p>
                    <a:p>
                      <a:pPr algn="ctr"/>
                      <a:r>
                        <a:rPr lang="en-US" sz="1000" u="none" dirty="0">
                          <a:solidFill>
                            <a:schemeClr val="tx1"/>
                          </a:solidFill>
                        </a:rPr>
                        <a:t>399</a:t>
                      </a:r>
                    </a:p>
                    <a:p>
                      <a:pPr algn="ctr"/>
                      <a:r>
                        <a:rPr lang="en-US" sz="1000" u="none" dirty="0">
                          <a:solidFill>
                            <a:schemeClr val="tx1"/>
                          </a:solidFill>
                        </a:rPr>
                        <a:t>1,052</a:t>
                      </a:r>
                    </a:p>
                    <a:p>
                      <a:pPr algn="ctr"/>
                      <a:r>
                        <a:rPr lang="en-US" sz="1000" u="none" dirty="0">
                          <a:solidFill>
                            <a:schemeClr val="tx1"/>
                          </a:solidFill>
                        </a:rPr>
                        <a:t>111</a:t>
                      </a:r>
                    </a:p>
                    <a:p>
                      <a:pPr algn="ctr"/>
                      <a:r>
                        <a:rPr lang="en-US" sz="1000" u="sng" dirty="0">
                          <a:solidFill>
                            <a:schemeClr val="tx1"/>
                          </a:solidFill>
                        </a:rPr>
                        <a:t>108</a:t>
                      </a:r>
                    </a:p>
                    <a:p>
                      <a:pPr algn="ctr"/>
                      <a:r>
                        <a:rPr lang="en-US" sz="1000" u="none" dirty="0">
                          <a:solidFill>
                            <a:schemeClr val="tx1"/>
                          </a:solidFill>
                        </a:rPr>
                        <a:t>7,889</a:t>
                      </a:r>
                    </a:p>
                    <a:p>
                      <a:pPr algn="ctr"/>
                      <a:r>
                        <a:rPr lang="en-US" sz="1000" u="none" dirty="0">
                          <a:solidFill>
                            <a:schemeClr val="tx1"/>
                          </a:solidFill>
                        </a:rPr>
                        <a:t> </a:t>
                      </a:r>
                    </a:p>
                  </a:txBody>
                  <a:tcPr>
                    <a:noFill/>
                  </a:tcPr>
                </a:tc>
                <a:extLst>
                  <a:ext uri="{0D108BD9-81ED-4DB2-BD59-A6C34878D82A}">
                    <a16:rowId xmlns="" xmlns:a16="http://schemas.microsoft.com/office/drawing/2014/main" val="10000"/>
                  </a:ext>
                </a:extLst>
              </a:tr>
            </a:tbl>
          </a:graphicData>
        </a:graphic>
      </p:graphicFrame>
      <p:sp>
        <p:nvSpPr>
          <p:cNvPr id="34" name="TextBox 33"/>
          <p:cNvSpPr txBox="1"/>
          <p:nvPr/>
        </p:nvSpPr>
        <p:spPr>
          <a:xfrm>
            <a:off x="3607179" y="2041625"/>
            <a:ext cx="793796" cy="338554"/>
          </a:xfrm>
          <a:prstGeom prst="rect">
            <a:avLst/>
          </a:prstGeom>
          <a:solidFill>
            <a:schemeClr val="accent2">
              <a:lumMod val="40000"/>
              <a:lumOff val="60000"/>
            </a:schemeClr>
          </a:solidFill>
        </p:spPr>
        <p:txBody>
          <a:bodyPr wrap="square" rtlCol="0">
            <a:spAutoFit/>
          </a:bodyPr>
          <a:lstStyle/>
          <a:p>
            <a:pPr algn="ctr"/>
            <a:r>
              <a:rPr lang="en-US" sz="800" b="1" dirty="0">
                <a:solidFill>
                  <a:prstClr val="black"/>
                </a:solidFill>
              </a:rPr>
              <a:t>Census Tract</a:t>
            </a:r>
          </a:p>
          <a:p>
            <a:pPr algn="ctr"/>
            <a:r>
              <a:rPr lang="en-US" sz="800" b="1" dirty="0">
                <a:solidFill>
                  <a:prstClr val="black"/>
                </a:solidFill>
              </a:rPr>
              <a:t> 4515.02</a:t>
            </a:r>
          </a:p>
        </p:txBody>
      </p:sp>
      <p:sp>
        <p:nvSpPr>
          <p:cNvPr id="35" name="TextBox 34"/>
          <p:cNvSpPr txBox="1"/>
          <p:nvPr/>
        </p:nvSpPr>
        <p:spPr>
          <a:xfrm>
            <a:off x="868583" y="1374525"/>
            <a:ext cx="753076" cy="338554"/>
          </a:xfrm>
          <a:prstGeom prst="rect">
            <a:avLst/>
          </a:prstGeom>
          <a:solidFill>
            <a:schemeClr val="accent2">
              <a:lumMod val="40000"/>
              <a:lumOff val="60000"/>
            </a:schemeClr>
          </a:solidFill>
        </p:spPr>
        <p:txBody>
          <a:bodyPr wrap="square" rtlCol="0">
            <a:spAutoFit/>
          </a:bodyPr>
          <a:lstStyle/>
          <a:p>
            <a:pPr algn="ctr"/>
            <a:r>
              <a:rPr lang="en-US" sz="800" b="1" dirty="0">
                <a:solidFill>
                  <a:prstClr val="black"/>
                </a:solidFill>
              </a:rPr>
              <a:t>Census Tract </a:t>
            </a:r>
          </a:p>
          <a:p>
            <a:pPr algn="ctr"/>
            <a:r>
              <a:rPr lang="en-US" sz="800" b="1" dirty="0">
                <a:solidFill>
                  <a:prstClr val="black"/>
                </a:solidFill>
              </a:rPr>
              <a:t>4504</a:t>
            </a:r>
          </a:p>
        </p:txBody>
      </p:sp>
      <p:sp>
        <p:nvSpPr>
          <p:cNvPr id="36" name="TextBox 35"/>
          <p:cNvSpPr txBox="1"/>
          <p:nvPr/>
        </p:nvSpPr>
        <p:spPr>
          <a:xfrm>
            <a:off x="707424" y="2145853"/>
            <a:ext cx="1121376" cy="215444"/>
          </a:xfrm>
          <a:prstGeom prst="rect">
            <a:avLst/>
          </a:prstGeom>
          <a:solidFill>
            <a:schemeClr val="accent2">
              <a:lumMod val="40000"/>
              <a:lumOff val="60000"/>
            </a:schemeClr>
          </a:solidFill>
        </p:spPr>
        <p:txBody>
          <a:bodyPr wrap="square" rtlCol="0">
            <a:spAutoFit/>
          </a:bodyPr>
          <a:lstStyle/>
          <a:p>
            <a:r>
              <a:rPr lang="en-US" sz="800" b="1" dirty="0">
                <a:solidFill>
                  <a:prstClr val="black"/>
                </a:solidFill>
              </a:rPr>
              <a:t>Census Tract 4509</a:t>
            </a:r>
          </a:p>
        </p:txBody>
      </p:sp>
      <p:sp>
        <p:nvSpPr>
          <p:cNvPr id="37" name="TextBox 36"/>
          <p:cNvSpPr txBox="1"/>
          <p:nvPr/>
        </p:nvSpPr>
        <p:spPr>
          <a:xfrm>
            <a:off x="1768996" y="2361297"/>
            <a:ext cx="974204" cy="216200"/>
          </a:xfrm>
          <a:prstGeom prst="rect">
            <a:avLst/>
          </a:prstGeom>
          <a:solidFill>
            <a:schemeClr val="accent2">
              <a:lumMod val="40000"/>
              <a:lumOff val="60000"/>
            </a:schemeClr>
          </a:solidFill>
        </p:spPr>
        <p:txBody>
          <a:bodyPr wrap="square" rtlCol="0">
            <a:spAutoFit/>
          </a:bodyPr>
          <a:lstStyle/>
          <a:p>
            <a:r>
              <a:rPr lang="en-US" sz="800" b="1" dirty="0">
                <a:solidFill>
                  <a:prstClr val="black"/>
                </a:solidFill>
              </a:rPr>
              <a:t>Census Tract 4512</a:t>
            </a:r>
          </a:p>
        </p:txBody>
      </p:sp>
      <p:sp>
        <p:nvSpPr>
          <p:cNvPr id="38" name="TextBox 37"/>
          <p:cNvSpPr txBox="1"/>
          <p:nvPr/>
        </p:nvSpPr>
        <p:spPr>
          <a:xfrm>
            <a:off x="2905493" y="1918514"/>
            <a:ext cx="669425" cy="461665"/>
          </a:xfrm>
          <a:prstGeom prst="rect">
            <a:avLst/>
          </a:prstGeom>
          <a:solidFill>
            <a:schemeClr val="accent2">
              <a:lumMod val="40000"/>
              <a:lumOff val="60000"/>
            </a:schemeClr>
          </a:solidFill>
        </p:spPr>
        <p:txBody>
          <a:bodyPr wrap="square" rtlCol="0">
            <a:spAutoFit/>
          </a:bodyPr>
          <a:lstStyle/>
          <a:p>
            <a:pPr algn="ctr"/>
            <a:r>
              <a:rPr lang="en-US" sz="800" b="1" dirty="0">
                <a:solidFill>
                  <a:prstClr val="black"/>
                </a:solidFill>
              </a:rPr>
              <a:t>Census Tract </a:t>
            </a:r>
          </a:p>
          <a:p>
            <a:pPr algn="ctr"/>
            <a:r>
              <a:rPr lang="en-US" sz="800" b="1" dirty="0">
                <a:solidFill>
                  <a:prstClr val="black"/>
                </a:solidFill>
              </a:rPr>
              <a:t>4516.01</a:t>
            </a:r>
          </a:p>
        </p:txBody>
      </p:sp>
      <p:sp>
        <p:nvSpPr>
          <p:cNvPr id="39" name="TextBox 38"/>
          <p:cNvSpPr txBox="1"/>
          <p:nvPr/>
        </p:nvSpPr>
        <p:spPr>
          <a:xfrm>
            <a:off x="1678208" y="1405354"/>
            <a:ext cx="838200" cy="338554"/>
          </a:xfrm>
          <a:prstGeom prst="rect">
            <a:avLst/>
          </a:prstGeom>
          <a:solidFill>
            <a:schemeClr val="accent2">
              <a:lumMod val="40000"/>
              <a:lumOff val="60000"/>
            </a:schemeClr>
          </a:solidFill>
        </p:spPr>
        <p:txBody>
          <a:bodyPr wrap="square" rtlCol="0">
            <a:spAutoFit/>
          </a:bodyPr>
          <a:lstStyle/>
          <a:p>
            <a:pPr algn="ctr"/>
            <a:r>
              <a:rPr lang="en-US" sz="800" b="1" dirty="0">
                <a:solidFill>
                  <a:prstClr val="black"/>
                </a:solidFill>
              </a:rPr>
              <a:t>Census Tract </a:t>
            </a:r>
          </a:p>
          <a:p>
            <a:pPr algn="ctr"/>
            <a:r>
              <a:rPr lang="en-US" sz="800" b="1" dirty="0">
                <a:solidFill>
                  <a:prstClr val="black"/>
                </a:solidFill>
              </a:rPr>
              <a:t>4513</a:t>
            </a:r>
          </a:p>
        </p:txBody>
      </p:sp>
      <p:sp>
        <p:nvSpPr>
          <p:cNvPr id="8" name="TextBox 7"/>
          <p:cNvSpPr txBox="1"/>
          <p:nvPr/>
        </p:nvSpPr>
        <p:spPr>
          <a:xfrm>
            <a:off x="3574918" y="709767"/>
            <a:ext cx="1600200" cy="1015663"/>
          </a:xfrm>
          <a:prstGeom prst="rect">
            <a:avLst/>
          </a:prstGeom>
          <a:solidFill>
            <a:schemeClr val="bg1">
              <a:lumMod val="95000"/>
            </a:schemeClr>
          </a:solidFill>
          <a:ln>
            <a:solidFill>
              <a:schemeClr val="tx1"/>
            </a:solidFill>
          </a:ln>
        </p:spPr>
        <p:txBody>
          <a:bodyPr wrap="square" rtlCol="0">
            <a:spAutoFit/>
          </a:bodyPr>
          <a:lstStyle/>
          <a:p>
            <a:pPr algn="ctr"/>
            <a:r>
              <a:rPr lang="en-US" sz="1200" b="1" dirty="0">
                <a:solidFill>
                  <a:prstClr val="black"/>
                </a:solidFill>
              </a:rPr>
              <a:t>There are 56,401 residents in the  Census Tracts comprising the Jeb Stuart HS boundary.</a:t>
            </a:r>
          </a:p>
        </p:txBody>
      </p:sp>
      <p:sp>
        <p:nvSpPr>
          <p:cNvPr id="19" name="TextBox 18"/>
          <p:cNvSpPr txBox="1"/>
          <p:nvPr/>
        </p:nvSpPr>
        <p:spPr>
          <a:xfrm>
            <a:off x="8153400" y="481973"/>
            <a:ext cx="868131" cy="1631216"/>
          </a:xfrm>
          <a:prstGeom prst="rect">
            <a:avLst/>
          </a:prstGeom>
          <a:solidFill>
            <a:schemeClr val="bg1">
              <a:lumMod val="95000"/>
            </a:schemeClr>
          </a:solidFill>
          <a:ln>
            <a:solidFill>
              <a:schemeClr val="tx1"/>
            </a:solidFill>
          </a:ln>
        </p:spPr>
        <p:txBody>
          <a:bodyPr wrap="square" rtlCol="0">
            <a:spAutoFit/>
          </a:bodyPr>
          <a:lstStyle/>
          <a:p>
            <a:pPr algn="ctr"/>
            <a:r>
              <a:rPr lang="en-US" sz="1000" b="1" dirty="0">
                <a:solidFill>
                  <a:prstClr val="black"/>
                </a:solidFill>
              </a:rPr>
              <a:t>There are 17,549 </a:t>
            </a:r>
          </a:p>
          <a:p>
            <a:pPr algn="ctr"/>
            <a:r>
              <a:rPr lang="en-US" sz="1000" b="1" dirty="0">
                <a:solidFill>
                  <a:prstClr val="black"/>
                </a:solidFill>
              </a:rPr>
              <a:t>Hispanic Residents (31% of total population) in the </a:t>
            </a:r>
          </a:p>
          <a:p>
            <a:pPr algn="ctr"/>
            <a:r>
              <a:rPr lang="en-US" sz="1000" b="1" dirty="0">
                <a:solidFill>
                  <a:prstClr val="black"/>
                </a:solidFill>
              </a:rPr>
              <a:t>Jeb Stuart HS Boundary.</a:t>
            </a:r>
          </a:p>
        </p:txBody>
      </p:sp>
      <p:sp>
        <p:nvSpPr>
          <p:cNvPr id="40" name="TextBox 39"/>
          <p:cNvSpPr txBox="1"/>
          <p:nvPr/>
        </p:nvSpPr>
        <p:spPr>
          <a:xfrm>
            <a:off x="7848600" y="4495800"/>
            <a:ext cx="1020531" cy="1938992"/>
          </a:xfrm>
          <a:prstGeom prst="rect">
            <a:avLst/>
          </a:prstGeom>
          <a:solidFill>
            <a:schemeClr val="bg1">
              <a:lumMod val="95000"/>
            </a:schemeClr>
          </a:solidFill>
          <a:ln>
            <a:solidFill>
              <a:schemeClr val="tx1"/>
            </a:solidFill>
          </a:ln>
        </p:spPr>
        <p:txBody>
          <a:bodyPr wrap="square" rtlCol="0">
            <a:spAutoFit/>
          </a:bodyPr>
          <a:lstStyle/>
          <a:p>
            <a:pPr algn="ctr"/>
            <a:r>
              <a:rPr lang="en-US" sz="1000" b="1" dirty="0">
                <a:solidFill>
                  <a:prstClr val="black"/>
                </a:solidFill>
              </a:rPr>
              <a:t>There are 7,889 Central American</a:t>
            </a:r>
          </a:p>
          <a:p>
            <a:pPr algn="ctr"/>
            <a:r>
              <a:rPr lang="en-US" sz="1000" b="1" dirty="0">
                <a:solidFill>
                  <a:prstClr val="black"/>
                </a:solidFill>
              </a:rPr>
              <a:t>Residents (14% of total population, and 45% of the Hispanic population) in the </a:t>
            </a:r>
          </a:p>
          <a:p>
            <a:pPr algn="ctr"/>
            <a:r>
              <a:rPr lang="en-US" sz="1000" b="1" dirty="0">
                <a:solidFill>
                  <a:prstClr val="black"/>
                </a:solidFill>
              </a:rPr>
              <a:t>Jeb Stuart HS Boundary.</a:t>
            </a:r>
          </a:p>
        </p:txBody>
      </p:sp>
    </p:spTree>
    <p:extLst>
      <p:ext uri="{BB962C8B-B14F-4D97-AF65-F5344CB8AC3E}">
        <p14:creationId xmlns:p14="http://schemas.microsoft.com/office/powerpoint/2010/main" val="2896256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067800" cy="563563"/>
          </a:xfrm>
        </p:spPr>
        <p:txBody>
          <a:bodyPr>
            <a:normAutofit/>
          </a:bodyPr>
          <a:lstStyle/>
          <a:p>
            <a:r>
              <a:rPr lang="en-US" sz="2800" dirty="0"/>
              <a:t>VA 11</a:t>
            </a:r>
            <a:r>
              <a:rPr lang="en-US" sz="2800" baseline="30000" dirty="0"/>
              <a:t>th</a:t>
            </a:r>
            <a:r>
              <a:rPr lang="en-US" sz="2800" dirty="0"/>
              <a:t> Congressional District vs Jeb Stuart High School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0600" y="533403"/>
            <a:ext cx="7391400" cy="285844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7475" y="3962400"/>
            <a:ext cx="4330262" cy="2438400"/>
          </a:xfrm>
          <a:prstGeom prst="rect">
            <a:avLst/>
          </a:prstGeom>
          <a:ln>
            <a:solidFill>
              <a:schemeClr val="tx1"/>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99" y="3586462"/>
            <a:ext cx="4157663" cy="3190319"/>
          </a:xfrm>
          <a:prstGeom prst="rect">
            <a:avLst/>
          </a:prstGeom>
          <a:ln>
            <a:solidFill>
              <a:schemeClr val="tx1"/>
            </a:solidFill>
          </a:ln>
        </p:spPr>
      </p:pic>
    </p:spTree>
    <p:extLst>
      <p:ext uri="{BB962C8B-B14F-4D97-AF65-F5344CB8AC3E}">
        <p14:creationId xmlns:p14="http://schemas.microsoft.com/office/powerpoint/2010/main" val="8372811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990600"/>
          </a:xfrm>
          <a:ln>
            <a:solidFill>
              <a:schemeClr val="tx1"/>
            </a:solidFill>
          </a:ln>
        </p:spPr>
        <p:txBody>
          <a:bodyPr>
            <a:noAutofit/>
          </a:bodyPr>
          <a:lstStyle/>
          <a:p>
            <a:r>
              <a:rPr lang="en-US" sz="2400" b="1" dirty="0"/>
              <a:t>Fairfax County  School System Seeks to Cover Budget Shortfall with Meal Tax of 4 Percent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295400"/>
            <a:ext cx="8001000" cy="5384830"/>
          </a:xfrm>
          <a:prstGeom prst="rect">
            <a:avLst/>
          </a:prstGeom>
          <a:ln>
            <a:solidFill>
              <a:schemeClr val="tx1"/>
            </a:solidFill>
          </a:ln>
        </p:spPr>
      </p:pic>
    </p:spTree>
    <p:extLst>
      <p:ext uri="{BB962C8B-B14F-4D97-AF65-F5344CB8AC3E}">
        <p14:creationId xmlns:p14="http://schemas.microsoft.com/office/powerpoint/2010/main" val="39967613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Lst>
          </a:blip>
          <a:stretch>
            <a:fillRect/>
          </a:stretch>
        </p:blipFill>
        <p:spPr>
          <a:xfrm>
            <a:off x="5657182" y="304799"/>
            <a:ext cx="2600994" cy="6400801"/>
          </a:xfrm>
          <a:prstGeom prst="rect">
            <a:avLst/>
          </a:prstGeom>
        </p:spPr>
      </p:pic>
      <p:sp>
        <p:nvSpPr>
          <p:cNvPr id="6" name="TextBox 5"/>
          <p:cNvSpPr txBox="1"/>
          <p:nvPr/>
        </p:nvSpPr>
        <p:spPr>
          <a:xfrm>
            <a:off x="647700" y="3886200"/>
            <a:ext cx="4648200" cy="1200329"/>
          </a:xfrm>
          <a:prstGeom prst="rect">
            <a:avLst/>
          </a:prstGeom>
          <a:noFill/>
        </p:spPr>
        <p:txBody>
          <a:bodyPr wrap="square" rtlCol="0">
            <a:spAutoFit/>
          </a:bodyPr>
          <a:lstStyle/>
          <a:p>
            <a:r>
              <a:rPr lang="en-US" i="1" dirty="0"/>
              <a:t>“Millennials go out to eat more often than Gen X or Baby Boomers, according to the analysts.   53% of the group goes out to eat once a week, compared with 43% for the general population.”</a:t>
            </a:r>
          </a:p>
        </p:txBody>
      </p:sp>
      <p:sp>
        <p:nvSpPr>
          <p:cNvPr id="7" name="TextBox 6"/>
          <p:cNvSpPr txBox="1"/>
          <p:nvPr/>
        </p:nvSpPr>
        <p:spPr>
          <a:xfrm>
            <a:off x="457200" y="5253336"/>
            <a:ext cx="5029200" cy="646331"/>
          </a:xfrm>
          <a:prstGeom prst="rect">
            <a:avLst/>
          </a:prstGeom>
          <a:noFill/>
        </p:spPr>
        <p:txBody>
          <a:bodyPr wrap="square" rtlCol="0">
            <a:spAutoFit/>
          </a:bodyPr>
          <a:lstStyle/>
          <a:p>
            <a:r>
              <a:rPr lang="en-US" dirty="0"/>
              <a:t>Consumer Expenditure Data - Bureau of Labor Statistics 2015 - </a:t>
            </a:r>
            <a:r>
              <a:rPr lang="en-US" sz="1400" dirty="0"/>
              <a:t>Source: </a:t>
            </a:r>
            <a:r>
              <a:rPr lang="en-US" sz="1400" dirty="0">
                <a:hlinkClick r:id="rId4"/>
              </a:rPr>
              <a:t>http://www.bls.gov/cex/tables.htm</a:t>
            </a:r>
            <a:r>
              <a:rPr lang="en-US" sz="1400" dirty="0"/>
              <a:t> </a:t>
            </a:r>
          </a:p>
        </p:txBody>
      </p:sp>
      <p:sp>
        <p:nvSpPr>
          <p:cNvPr id="3" name="Content Placeholder 2"/>
          <p:cNvSpPr>
            <a:spLocks noGrp="1"/>
          </p:cNvSpPr>
          <p:nvPr>
            <p:ph idx="1"/>
          </p:nvPr>
        </p:nvSpPr>
        <p:spPr>
          <a:xfrm>
            <a:off x="7210567" y="5715001"/>
            <a:ext cx="1905000" cy="990599"/>
          </a:xfrm>
        </p:spPr>
        <p:txBody>
          <a:bodyPr>
            <a:normAutofit lnSpcReduction="10000"/>
          </a:bodyPr>
          <a:lstStyle/>
          <a:p>
            <a:pPr marL="0" indent="0" algn="ctr">
              <a:buNone/>
            </a:pPr>
            <a:r>
              <a:rPr lang="en-US" sz="1600" dirty="0">
                <a:hlinkClick r:id="rId5"/>
              </a:rPr>
              <a:t>https://www.qsrmagazine.com/consumer-trends/meet-your-consumer</a:t>
            </a:r>
            <a:r>
              <a:rPr lang="en-US" sz="1600" dirty="0"/>
              <a:t> </a:t>
            </a:r>
          </a:p>
        </p:txBody>
      </p:sp>
      <p:sp>
        <p:nvSpPr>
          <p:cNvPr id="2" name="TextBox 1"/>
          <p:cNvSpPr txBox="1"/>
          <p:nvPr/>
        </p:nvSpPr>
        <p:spPr>
          <a:xfrm>
            <a:off x="457200" y="685800"/>
            <a:ext cx="4648200" cy="2308324"/>
          </a:xfrm>
          <a:prstGeom prst="rect">
            <a:avLst/>
          </a:prstGeom>
          <a:noFill/>
        </p:spPr>
        <p:txBody>
          <a:bodyPr wrap="square" rtlCol="0">
            <a:spAutoFit/>
          </a:bodyPr>
          <a:lstStyle/>
          <a:p>
            <a:pPr algn="ctr"/>
            <a:r>
              <a:rPr lang="en-US" sz="2400" dirty="0"/>
              <a:t>Fairfax County is requesting voters to approve a meal tax of 4% which will support the Fairfax County School Budget.  This tax is projected to raised approximately $90 million in revenue.</a:t>
            </a:r>
          </a:p>
        </p:txBody>
      </p:sp>
    </p:spTree>
    <p:extLst>
      <p:ext uri="{BB962C8B-B14F-4D97-AF65-F5344CB8AC3E}">
        <p14:creationId xmlns:p14="http://schemas.microsoft.com/office/powerpoint/2010/main" val="372393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524000"/>
          </a:xfrm>
        </p:spPr>
        <p:txBody>
          <a:bodyPr/>
          <a:lstStyle/>
          <a:p>
            <a:r>
              <a:rPr lang="en-US" dirty="0"/>
              <a:t>Questions?</a:t>
            </a:r>
          </a:p>
        </p:txBody>
      </p:sp>
    </p:spTree>
    <p:extLst>
      <p:ext uri="{BB962C8B-B14F-4D97-AF65-F5344CB8AC3E}">
        <p14:creationId xmlns:p14="http://schemas.microsoft.com/office/powerpoint/2010/main" val="1168590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
            <a:ext cx="8382000" cy="1219200"/>
          </a:xfrm>
        </p:spPr>
        <p:txBody>
          <a:bodyPr>
            <a:normAutofit fontScale="90000"/>
          </a:bodyPr>
          <a:lstStyle/>
          <a:p>
            <a:r>
              <a:rPr lang="en-US" dirty="0"/>
              <a:t>President Obama’s 2017 Budget Request - $4.2 Trillion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1220586"/>
            <a:ext cx="8686800" cy="5486401"/>
          </a:xfrm>
        </p:spPr>
      </p:pic>
      <p:sp>
        <p:nvSpPr>
          <p:cNvPr id="5" name="TextBox 4"/>
          <p:cNvSpPr txBox="1"/>
          <p:nvPr/>
        </p:nvSpPr>
        <p:spPr>
          <a:xfrm>
            <a:off x="152400" y="6324600"/>
            <a:ext cx="4179916" cy="369332"/>
          </a:xfrm>
          <a:prstGeom prst="rect">
            <a:avLst/>
          </a:prstGeom>
          <a:noFill/>
        </p:spPr>
        <p:txBody>
          <a:bodyPr wrap="square" rtlCol="0">
            <a:spAutoFit/>
          </a:bodyPr>
          <a:lstStyle/>
          <a:p>
            <a:r>
              <a:rPr lang="en-US" dirty="0"/>
              <a:t>Source: </a:t>
            </a:r>
            <a:r>
              <a:rPr lang="en-US" dirty="0">
                <a:hlinkClick r:id="rId4"/>
              </a:rPr>
              <a:t>http://www.NationalPriorities.org</a:t>
            </a:r>
            <a:r>
              <a:rPr lang="en-US" dirty="0"/>
              <a:t> </a:t>
            </a:r>
          </a:p>
        </p:txBody>
      </p:sp>
      <p:sp>
        <p:nvSpPr>
          <p:cNvPr id="3" name="TextBox 2"/>
          <p:cNvSpPr txBox="1"/>
          <p:nvPr/>
        </p:nvSpPr>
        <p:spPr>
          <a:xfrm>
            <a:off x="7162800" y="3963786"/>
            <a:ext cx="1828800" cy="2031325"/>
          </a:xfrm>
          <a:prstGeom prst="rect">
            <a:avLst/>
          </a:prstGeom>
          <a:solidFill>
            <a:schemeClr val="bg1">
              <a:lumMod val="95000"/>
            </a:schemeClr>
          </a:solidFill>
        </p:spPr>
        <p:txBody>
          <a:bodyPr wrap="square" rtlCol="0">
            <a:spAutoFit/>
          </a:bodyPr>
          <a:lstStyle/>
          <a:p>
            <a:pPr algn="ctr"/>
            <a:r>
              <a:rPr lang="en-US" b="1" dirty="0"/>
              <a:t>Mandatory </a:t>
            </a:r>
          </a:p>
          <a:p>
            <a:pPr algn="ctr"/>
            <a:r>
              <a:rPr lang="en-US" b="1" dirty="0"/>
              <a:t>Funding – </a:t>
            </a:r>
          </a:p>
          <a:p>
            <a:pPr algn="ctr"/>
            <a:r>
              <a:rPr lang="en-US" b="1" dirty="0"/>
              <a:t>$2.8 Trillion</a:t>
            </a:r>
          </a:p>
          <a:p>
            <a:pPr algn="ctr"/>
            <a:endParaRPr lang="en-US" b="1" dirty="0"/>
          </a:p>
          <a:p>
            <a:pPr algn="ctr"/>
            <a:r>
              <a:rPr lang="en-US" b="1" dirty="0"/>
              <a:t>Discretionary Funding – </a:t>
            </a:r>
          </a:p>
          <a:p>
            <a:pPr algn="ctr"/>
            <a:r>
              <a:rPr lang="en-US" b="1" dirty="0"/>
              <a:t>$1.3 Trillion</a:t>
            </a:r>
          </a:p>
        </p:txBody>
      </p:sp>
    </p:spTree>
    <p:extLst>
      <p:ext uri="{BB962C8B-B14F-4D97-AF65-F5344CB8AC3E}">
        <p14:creationId xmlns:p14="http://schemas.microsoft.com/office/powerpoint/2010/main" val="370199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President Obama’s 2017 Budget Proposed Revenue - $3.5 Trillion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5857" y="1615441"/>
            <a:ext cx="7812286" cy="4777630"/>
          </a:xfrm>
        </p:spPr>
      </p:pic>
      <p:sp>
        <p:nvSpPr>
          <p:cNvPr id="5" name="TextBox 4"/>
          <p:cNvSpPr txBox="1"/>
          <p:nvPr/>
        </p:nvSpPr>
        <p:spPr>
          <a:xfrm>
            <a:off x="4964084" y="6368133"/>
            <a:ext cx="4179916" cy="369332"/>
          </a:xfrm>
          <a:prstGeom prst="rect">
            <a:avLst/>
          </a:prstGeom>
          <a:noFill/>
        </p:spPr>
        <p:txBody>
          <a:bodyPr wrap="square" rtlCol="0">
            <a:spAutoFit/>
          </a:bodyPr>
          <a:lstStyle/>
          <a:p>
            <a:r>
              <a:rPr lang="en-US" dirty="0"/>
              <a:t>Source: </a:t>
            </a:r>
            <a:r>
              <a:rPr lang="en-US" dirty="0">
                <a:hlinkClick r:id="rId4"/>
              </a:rPr>
              <a:t>http://www.NationalPriorities.org</a:t>
            </a:r>
            <a:r>
              <a:rPr lang="en-US" dirty="0"/>
              <a:t> </a:t>
            </a:r>
          </a:p>
        </p:txBody>
      </p:sp>
    </p:spTree>
    <p:extLst>
      <p:ext uri="{BB962C8B-B14F-4D97-AF65-F5344CB8AC3E}">
        <p14:creationId xmlns:p14="http://schemas.microsoft.com/office/powerpoint/2010/main" val="13654440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President Obama’s Budget Request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93711"/>
            <a:ext cx="8357533" cy="4817345"/>
          </a:xfrm>
        </p:spPr>
      </p:pic>
      <p:sp>
        <p:nvSpPr>
          <p:cNvPr id="6" name="Rectangle 5"/>
          <p:cNvSpPr/>
          <p:nvPr/>
        </p:nvSpPr>
        <p:spPr>
          <a:xfrm>
            <a:off x="8089433" y="1093711"/>
            <a:ext cx="661333" cy="48173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4167965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2514600" cy="2743199"/>
          </a:xfrm>
        </p:spPr>
        <p:txBody>
          <a:bodyPr>
            <a:noAutofit/>
          </a:bodyPr>
          <a:lstStyle/>
          <a:p>
            <a:r>
              <a:rPr lang="en-US" sz="3600" dirty="0"/>
              <a:t>President Obama’s Budget Request by Agency</a:t>
            </a:r>
          </a:p>
        </p:txBody>
      </p:sp>
      <p:pic>
        <p:nvPicPr>
          <p:cNvPr id="4" name="Picture 3"/>
          <p:cNvPicPr>
            <a:picLocks noChangeAspect="1"/>
          </p:cNvPicPr>
          <p:nvPr/>
        </p:nvPicPr>
        <p:blipFill>
          <a:blip r:embed="rId3"/>
          <a:stretch>
            <a:fillRect/>
          </a:stretch>
        </p:blipFill>
        <p:spPr>
          <a:xfrm>
            <a:off x="2819400" y="0"/>
            <a:ext cx="5943600" cy="6858000"/>
          </a:xfrm>
          <a:prstGeom prst="rect">
            <a:avLst/>
          </a:prstGeom>
        </p:spPr>
      </p:pic>
      <p:sp>
        <p:nvSpPr>
          <p:cNvPr id="5" name="TextBox 4"/>
          <p:cNvSpPr txBox="1"/>
          <p:nvPr/>
        </p:nvSpPr>
        <p:spPr>
          <a:xfrm>
            <a:off x="152400" y="3048000"/>
            <a:ext cx="2667000" cy="3416320"/>
          </a:xfrm>
          <a:prstGeom prst="rect">
            <a:avLst/>
          </a:prstGeom>
          <a:noFill/>
          <a:ln>
            <a:solidFill>
              <a:schemeClr val="tx1"/>
            </a:solidFill>
          </a:ln>
        </p:spPr>
        <p:txBody>
          <a:bodyPr wrap="square" rtlCol="0">
            <a:spAutoFit/>
          </a:bodyPr>
          <a:lstStyle/>
          <a:p>
            <a:r>
              <a:rPr lang="en-US" dirty="0"/>
              <a:t>State Department, Foreign Operations, and Related Programs:</a:t>
            </a:r>
          </a:p>
          <a:p>
            <a:endParaRPr lang="en-US" dirty="0"/>
          </a:p>
          <a:p>
            <a:r>
              <a:rPr lang="en-US" dirty="0"/>
              <a:t>Discretionary Funding - $37.8 billion; and </a:t>
            </a:r>
          </a:p>
          <a:p>
            <a:endParaRPr lang="en-US" dirty="0"/>
          </a:p>
          <a:p>
            <a:r>
              <a:rPr lang="en-US" dirty="0"/>
              <a:t>Overseas Contingency Operations - $14.9 billion.</a:t>
            </a:r>
          </a:p>
          <a:p>
            <a:endParaRPr lang="en-US" dirty="0"/>
          </a:p>
          <a:p>
            <a:pPr algn="ctr"/>
            <a:r>
              <a:rPr lang="en-US" b="1" dirty="0"/>
              <a:t>Total - $52.8 billion</a:t>
            </a:r>
          </a:p>
          <a:p>
            <a:endParaRPr lang="en-US" dirty="0"/>
          </a:p>
        </p:txBody>
      </p:sp>
      <p:sp>
        <p:nvSpPr>
          <p:cNvPr id="7" name="Rectangle 6"/>
          <p:cNvSpPr/>
          <p:nvPr/>
        </p:nvSpPr>
        <p:spPr>
          <a:xfrm>
            <a:off x="8229600" y="2895599"/>
            <a:ext cx="381000" cy="1524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305800" y="6305579"/>
            <a:ext cx="304800" cy="2476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931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61012"/>
          </a:xfrm>
          <a:prstGeom prst="rect">
            <a:avLst/>
          </a:prstGeom>
        </p:spPr>
      </p:pic>
    </p:spTree>
    <p:extLst>
      <p:ext uri="{BB962C8B-B14F-4D97-AF65-F5344CB8AC3E}">
        <p14:creationId xmlns:p14="http://schemas.microsoft.com/office/powerpoint/2010/main" val="115261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079" t="1221" r="2870"/>
          <a:stretch/>
        </p:blipFill>
        <p:spPr>
          <a:xfrm>
            <a:off x="304800" y="990600"/>
            <a:ext cx="6178364" cy="579159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143000"/>
            <a:ext cx="2266950" cy="5381625"/>
          </a:xfrm>
          <a:prstGeom prst="rect">
            <a:avLst/>
          </a:prstGeom>
        </p:spPr>
      </p:pic>
      <p:sp>
        <p:nvSpPr>
          <p:cNvPr id="6" name="TextBox 5"/>
          <p:cNvSpPr txBox="1"/>
          <p:nvPr/>
        </p:nvSpPr>
        <p:spPr>
          <a:xfrm>
            <a:off x="1219200" y="228600"/>
            <a:ext cx="6324600" cy="584775"/>
          </a:xfrm>
          <a:prstGeom prst="rect">
            <a:avLst/>
          </a:prstGeom>
          <a:noFill/>
        </p:spPr>
        <p:txBody>
          <a:bodyPr wrap="square" rtlCol="0">
            <a:spAutoFit/>
          </a:bodyPr>
          <a:lstStyle/>
          <a:p>
            <a:pPr algn="ctr"/>
            <a:r>
              <a:rPr lang="en-US" sz="3200" dirty="0"/>
              <a:t>House Committee on Appropriations</a:t>
            </a:r>
          </a:p>
        </p:txBody>
      </p:sp>
    </p:spTree>
    <p:extLst>
      <p:ext uri="{BB962C8B-B14F-4D97-AF65-F5344CB8AC3E}">
        <p14:creationId xmlns:p14="http://schemas.microsoft.com/office/powerpoint/2010/main" val="385471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9227</TotalTime>
  <Words>3034</Words>
  <Application>Microsoft Office PowerPoint</Application>
  <PresentationFormat>On-screen Show (4:3)</PresentationFormat>
  <Paragraphs>420</Paragraphs>
  <Slides>35</Slides>
  <Notes>17</Notes>
  <HiddenSlides>0</HiddenSlides>
  <MMClips>0</MMClips>
  <ScaleCrop>false</ScaleCrop>
  <HeadingPairs>
    <vt:vector size="4" baseType="variant">
      <vt:variant>
        <vt:lpstr>Theme</vt:lpstr>
      </vt:variant>
      <vt:variant>
        <vt:i4>7</vt:i4>
      </vt:variant>
      <vt:variant>
        <vt:lpstr>Slide Titles</vt:lpstr>
      </vt:variant>
      <vt:variant>
        <vt:i4>35</vt:i4>
      </vt:variant>
    </vt:vector>
  </HeadingPairs>
  <TitlesOfParts>
    <vt:vector size="42" baseType="lpstr">
      <vt:lpstr>Office Theme</vt:lpstr>
      <vt:lpstr>2_Office Theme</vt:lpstr>
      <vt:lpstr>3_Office Theme</vt:lpstr>
      <vt:lpstr>4_Office Theme</vt:lpstr>
      <vt:lpstr>5_Office Theme</vt:lpstr>
      <vt:lpstr>8_Office Theme</vt:lpstr>
      <vt:lpstr>9_Office Theme</vt:lpstr>
      <vt:lpstr>U.S. Budget Process, International Affairs – 150 Account, &amp;  Central America Engagement Strategy</vt:lpstr>
      <vt:lpstr>Presentation Objectives</vt:lpstr>
      <vt:lpstr>Legal Framework for Budget Process</vt:lpstr>
      <vt:lpstr>President Obama’s 2017 Budget Request - $4.2 Trillion</vt:lpstr>
      <vt:lpstr>President Obama’s 2017 Budget Proposed Revenue - $3.5 Trillion</vt:lpstr>
      <vt:lpstr>President Obama’s Budget Request</vt:lpstr>
      <vt:lpstr>President Obama’s Budget Request by Agency</vt:lpstr>
      <vt:lpstr>PowerPoint Presentation</vt:lpstr>
      <vt:lpstr>PowerPoint Presentation</vt:lpstr>
      <vt:lpstr>Senate Committee on Appropriations</vt:lpstr>
      <vt:lpstr>House Appropriations Concurrent Resolution on the Budget  FY 2017</vt:lpstr>
      <vt:lpstr>PowerPoint Presentation</vt:lpstr>
      <vt:lpstr>Congressional Committees</vt:lpstr>
      <vt:lpstr>House Appropriations Subcommittee - State  Department, Foreign Operations and  Related Programs Bill </vt:lpstr>
      <vt:lpstr>Senate Appropriations Subcommittee – State Department, Foreign Operations &amp; Related Programs Bill</vt:lpstr>
      <vt:lpstr>President's FY 2017 Budget Request for the U.S. Department of State and USAID – Central America Strategy Source: http://www.state.gov/r/pa/prs/ps/2016/02/252213.htm </vt:lpstr>
      <vt:lpstr>U.S. Strategy for Engagement in Central America </vt:lpstr>
      <vt:lpstr>U.S. Strategy for Engagement in Central America Funding</vt:lpstr>
      <vt:lpstr>House Appropriations Subcommittee - State  Department, Foreign Operations and  Related Programs Bill – Central America Narrative</vt:lpstr>
      <vt:lpstr>Senate Appropriations Subcommittee – State Department, Foreign Operations &amp; Related Programs Bill – Central America Narrative</vt:lpstr>
      <vt:lpstr> “Children on the Run”  Unaccompanied Children Leaving Central America &amp; Mexico The UN Refugee Agency (UNHRC) Study 2014 http://www.unhcrwashington.org/</vt:lpstr>
      <vt:lpstr>PowerPoint Presentation</vt:lpstr>
      <vt:lpstr>How this all comes together to make Central American immigration to the US self-perpetuating.</vt:lpstr>
      <vt:lpstr>PowerPoint Presentation</vt:lpstr>
      <vt:lpstr>U.S. Destination Communities for Unaccompanied Alien Children from Northern Triangle</vt:lpstr>
      <vt:lpstr>UAC Sponsored in Virginia from October 2013 to July 2016 Office of Refugee Resettlement Source: http://www.acf.hhs.gov/programs/orr/unaccompanied-children-released-to-sponsors-by-county </vt:lpstr>
      <vt:lpstr>PowerPoint Presentation</vt:lpstr>
      <vt:lpstr>Fairfax County Public School System</vt:lpstr>
      <vt:lpstr>PowerPoint Presentation</vt:lpstr>
      <vt:lpstr>Mapping Demographic Change in Fairfax County</vt:lpstr>
      <vt:lpstr>Hispanic Residents within Jeb Stuart HS Boundary Source: US Census – American Community Survey 5 Year Estimate 2007 - 2012</vt:lpstr>
      <vt:lpstr>VA 11th Congressional District vs Jeb Stuart High School</vt:lpstr>
      <vt:lpstr>Fairfax County  School System Seeks to Cover Budget Shortfall with Meal Tax of 4 Percent</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Maxey</dc:creator>
  <cp:lastModifiedBy>Maxey, Michael (USAID/H/EDO)</cp:lastModifiedBy>
  <cp:revision>155</cp:revision>
  <cp:lastPrinted>2016-09-19T18:58:42Z</cp:lastPrinted>
  <dcterms:created xsi:type="dcterms:W3CDTF">2016-05-09T22:55:53Z</dcterms:created>
  <dcterms:modified xsi:type="dcterms:W3CDTF">2018-02-22T17:43:44Z</dcterms:modified>
</cp:coreProperties>
</file>