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14"/>
  </p:notesMasterIdLst>
  <p:handoutMasterIdLst>
    <p:handoutMasterId r:id="rId15"/>
  </p:handoutMasterIdLst>
  <p:sldIdLst>
    <p:sldId id="454" r:id="rId5"/>
    <p:sldId id="461" r:id="rId6"/>
    <p:sldId id="462" r:id="rId7"/>
    <p:sldId id="463" r:id="rId8"/>
    <p:sldId id="464" r:id="rId9"/>
    <p:sldId id="465" r:id="rId10"/>
    <p:sldId id="466" r:id="rId11"/>
    <p:sldId id="988" r:id="rId12"/>
    <p:sldId id="4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zberg, Aaron" initials="SA" lastIdx="1" clrIdx="0">
    <p:extLst>
      <p:ext uri="{19B8F6BF-5375-455C-9EA6-DF929625EA0E}">
        <p15:presenceInfo xmlns:p15="http://schemas.microsoft.com/office/powerpoint/2012/main" userId="S::aalsorna@ad.unc.edu::ca380f5d-f496-440f-a2a3-f8702092f5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AC8"/>
    <a:srgbClr val="B6D0DB"/>
    <a:srgbClr val="006699"/>
    <a:srgbClr val="E7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801" autoAdjust="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8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53F885-38D9-4C10-99DD-4511E55862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F65B3-28A1-49AA-B78F-78EE9825FF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D93C6-E677-474B-8550-36C83642E19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06C56-18BF-4D2C-B224-E3DA925AC9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0B21B-74A6-4D5B-8B94-00676B1D80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23FD-6ECD-40EA-8DDE-AE2BB1F2E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69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09A43-F963-4CAA-B893-1DEEE68C85C9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03626-4BCD-40BD-BB07-1CA1E4981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03626-4BCD-40BD-BB07-1CA1E49814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08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03626-4BCD-40BD-BB07-1CA1E49814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6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03626-4BCD-40BD-BB07-1CA1E498148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71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03626-4BCD-40BD-BB07-1CA1E49814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0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03626-4BCD-40BD-BB07-1CA1E498148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44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03626-4BCD-40BD-BB07-1CA1E49814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93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03626-4BCD-40BD-BB07-1CA1E49814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39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03626-4BCD-40BD-BB07-1CA1E498148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4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03626-4BCD-40BD-BB07-1CA1E498148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0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A696C-9902-43EC-B910-9EA99BFD1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905C2-74CA-473C-8D8A-2AB3FEC66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53817-99A2-411C-9A98-F0388B54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266B-1DFC-41E6-9810-0EEEA16F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0A548-F8B7-4D3C-B429-8BA5B9A9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0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4F29-43D5-470E-BA1C-16A1095C2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4F4DE-B00B-4BAF-B1AB-775E20E78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83EF1-9056-485B-AF5D-DD4BEAEB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86FCC-1188-4122-BADF-35AF7D01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E45F7-98FC-4E14-A49E-2D020E16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4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C8EFCA-2E37-4656-A1D5-783AEA5C6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579D2-2F15-4A74-83E2-6348202A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5184E-1321-4B99-B5F2-C260A1BC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C7CB6-874D-47FF-861E-BCFF90FB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9E1E5-D2C9-438B-8ACD-111227CB7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1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A696C-9902-43EC-B910-9EA99BFD1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905C2-74CA-473C-8D8A-2AB3FEC66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53817-99A2-411C-9A98-F0388B54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266B-1DFC-41E6-9810-0EEEA16F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0A548-F8B7-4D3C-B429-8BA5B9A9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8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BDAE-502D-4D73-9E2B-DFB2C1EF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E424-3BA4-494E-AD97-7C7C128AA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F7F6D-9AFC-4BE9-B184-0FD1F164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09A4B-9E86-447A-86DF-0C1FD8DF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B6056-2899-49E2-8FCB-929A9AC8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49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932D-9B1E-4C41-81D9-C93D7854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93117-2F15-4D46-8B73-1EA57366F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6E244-E89D-4F6F-A93D-FD3C64B9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B9498-D33D-44FB-9A28-3FACE8342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8C30E-E74D-46E6-BE53-BBE7E36E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21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68BF-CDE2-486D-AC78-122C52B2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280DB-D3BB-4892-AB73-7077C8F50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22DB5-E5B8-4627-9551-541A848A1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B1A64-09ED-4366-B929-15B28F30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ED1AB-19AF-41A0-9206-5FBC2817B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48C8C-660E-4FB6-B5A9-6D69CDE4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73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1EF9F-A8BC-4A97-A41D-DD1FA4ED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9CABA-8813-4941-9420-5DF0C7E73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715D6-83F2-4809-9768-0A61B7C17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54724-27A6-49A7-A8B8-B5562832C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8303F-8C30-40DB-99CE-9DD6C435C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3BBE9E-C5DC-49CC-B8F6-6F2B12B3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9B4680-4879-472D-BE61-74CD1D15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F9AE6-D307-4282-A7A8-F1744C3A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04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90136-52A1-4334-A86D-B777C949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2147B-30AF-43EB-9435-9AD02A5D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2841B-F451-4F91-B042-CF92DC86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22D20-BF67-4001-B9BE-BC9DCCA5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69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17D26-947C-41AD-96DF-1C1C4C854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27E87-9CDE-4BC3-BD3A-DF8F5CC21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DC482-47F1-4439-A138-E161633D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31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C0046-6570-4FF6-8997-8F76D2A2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7B486-AC9F-4A61-B6FD-659F6D8F2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A7FE8-5EC9-4419-A27F-849E16B6E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3C92A-A1DB-4D28-B3B4-A568D28AB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99D86-9B8A-4307-ADC8-8708BCC8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BD8F3-F845-4274-9EC1-FEED03DA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7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BDAE-502D-4D73-9E2B-DFB2C1EF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E424-3BA4-494E-AD97-7C7C128AA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F7F6D-9AFC-4BE9-B184-0FD1F164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09A4B-9E86-447A-86DF-0C1FD8DF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B6056-2899-49E2-8FCB-929A9AC8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01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92F9F-1FC5-4A2E-A91D-D96C4508B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D60062-277A-4F8C-B4A1-E19533C9E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50B0E-9653-4419-B8F1-0069FE07A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AD77D-E9E8-4943-894C-0FEB7287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B96A5-4EBF-4E1E-8614-478FEF8E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81497-46A0-4487-A7C9-1EF3C0452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37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4F29-43D5-470E-BA1C-16A1095C2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4F4DE-B00B-4BAF-B1AB-775E20E78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83EF1-9056-485B-AF5D-DD4BEAEB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86FCC-1188-4122-BADF-35AF7D01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E45F7-98FC-4E14-A49E-2D020E16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1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C8EFCA-2E37-4656-A1D5-783AEA5C6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579D2-2F15-4A74-83E2-6348202A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5184E-1321-4B99-B5F2-C260A1BC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C7CB6-874D-47FF-861E-BCFF90FB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9E1E5-D2C9-438B-8ACD-111227CB7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55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1809-D66E-4D41-A65B-7154B52DCCC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3C4-CCC9-4A1C-B57C-B6AF987D7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1809-D66E-4D41-A65B-7154B52DCCC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3C4-CCC9-4A1C-B57C-B6AF987D7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10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1809-D66E-4D41-A65B-7154B52DCCC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3C4-CCC9-4A1C-B57C-B6AF987D7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44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1809-D66E-4D41-A65B-7154B52DCCC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3C4-CCC9-4A1C-B57C-B6AF987D7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40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1809-D66E-4D41-A65B-7154B52DCCC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3C4-CCC9-4A1C-B57C-B6AF987D7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76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1809-D66E-4D41-A65B-7154B52DCCC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3C4-CCC9-4A1C-B57C-B6AF987D7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17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1809-D66E-4D41-A65B-7154B52DCCC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3C4-CCC9-4A1C-B57C-B6AF987D7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932D-9B1E-4C41-81D9-C93D7854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93117-2F15-4D46-8B73-1EA57366F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6E244-E89D-4F6F-A93D-FD3C64B9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B9498-D33D-44FB-9A28-3FACE8342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8C30E-E74D-46E6-BE53-BBE7E36E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71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1809-D66E-4D41-A65B-7154B52DCCC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3C4-CCC9-4A1C-B57C-B6AF987D7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50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1809-D66E-4D41-A65B-7154B52DCCC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40873C4-CCC9-4A1C-B57C-B6AF987D7F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448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1809-D66E-4D41-A65B-7154B52DCCC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3C4-CCC9-4A1C-B57C-B6AF987D7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74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1809-D66E-4D41-A65B-7154B52DCCC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73C4-CCC9-4A1C-B57C-B6AF987D7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28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1809-D66E-4D41-A65B-7154B52DCCC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19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B984-22BE-4D64-97C0-6BBDC843E987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61F-F279-0F42-983D-F2FCFC257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3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B969-DA20-4EE2-8C4D-4C016366AB71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61F-F279-0F42-983D-F2FCFC257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07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E034-DB67-48C6-AE26-C0B1DABB3ECD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61F-F279-0F42-983D-F2FCFC257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39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2D6F-03C0-4370-81C5-8587488DF5F7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61F-F279-0F42-983D-F2FCFC257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1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1CC4-9D9C-4C78-B861-30D135B8A8FA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61F-F279-0F42-983D-F2FCFC257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9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68BF-CDE2-486D-AC78-122C52B2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280DB-D3BB-4892-AB73-7077C8F50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22DB5-E5B8-4627-9551-541A848A1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B1A64-09ED-4366-B929-15B28F30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ED1AB-19AF-41A0-9206-5FBC2817B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48C8C-660E-4FB6-B5A9-6D69CDE4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26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179F-D408-43B4-A2AC-E396B253E629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61F-F279-0F42-983D-F2FCFC257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62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849C-4094-44FB-A894-EFC3BBF6CD4E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61F-F279-0F42-983D-F2FCFC257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68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BF07-68F5-473F-A17C-954D7FB65690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61F-F279-0F42-983D-F2FCFC257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93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E80C-A620-4C5F-AD2A-257FB8DA273F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61F-F279-0F42-983D-F2FCFC257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86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A4F2-2600-435D-B9B9-29BB1B636E0D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61F-F279-0F42-983D-F2FCFC257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13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E72E-3F21-4EDE-A917-D3AD7ADDB801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61F-F279-0F42-983D-F2FCFC257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1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1EF9F-A8BC-4A97-A41D-DD1FA4ED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9CABA-8813-4941-9420-5DF0C7E73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715D6-83F2-4809-9768-0A61B7C17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54724-27A6-49A7-A8B8-B5562832C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8303F-8C30-40DB-99CE-9DD6C435C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3BBE9E-C5DC-49CC-B8F6-6F2B12B3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9B4680-4879-472D-BE61-74CD1D15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F9AE6-D307-4282-A7A8-F1744C3A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1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90136-52A1-4334-A86D-B777C949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2147B-30AF-43EB-9435-9AD02A5D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2841B-F451-4F91-B042-CF92DC86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22D20-BF67-4001-B9BE-BC9DCCA5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4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17D26-947C-41AD-96DF-1C1C4C854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27E87-9CDE-4BC3-BD3A-DF8F5CC21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DC482-47F1-4439-A138-E161633D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5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C0046-6570-4FF6-8997-8F76D2A2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7B486-AC9F-4A61-B6FD-659F6D8F2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A7FE8-5EC9-4419-A27F-849E16B6E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3C92A-A1DB-4D28-B3B4-A568D28AB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99D86-9B8A-4307-ADC8-8708BCC8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BD8F3-F845-4274-9EC1-FEED03DA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5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92F9F-1FC5-4A2E-A91D-D96C4508B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D60062-277A-4F8C-B4A1-E19533C9E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50B0E-9653-4419-B8F1-0069FE07A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AD77D-E9E8-4943-894C-0FEB7287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B96A5-4EBF-4E1E-8614-478FEF8E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81497-46A0-4487-A7C9-1EF3C0452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3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92BA6-1132-4166-A910-12492496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1C510-94DC-448F-BC60-69E9CF7EB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F9D8C-2C65-4939-8FCE-6FAA217B5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2E0CC-86D3-4627-8CA5-49631BD90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685C1-9BAC-4902-8CA3-C58E0C700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9517C8-2A7C-4C7D-84A2-12A0F94AF3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4630AB-30FE-482D-B468-1E31DBD4FB8D}"/>
              </a:ext>
            </a:extLst>
          </p:cNvPr>
          <p:cNvSpPr/>
          <p:nvPr userDrawn="1"/>
        </p:nvSpPr>
        <p:spPr>
          <a:xfrm>
            <a:off x="5862" y="1071119"/>
            <a:ext cx="12180276" cy="5786881"/>
          </a:xfrm>
          <a:prstGeom prst="rect">
            <a:avLst/>
          </a:prstGeom>
          <a:solidFill>
            <a:srgbClr val="E7ECE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76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92BA6-1132-4166-A910-12492496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1C510-94DC-448F-BC60-69E9CF7EB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F9D8C-2C65-4939-8FCE-6FAA217B5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E94C-DAC0-473B-A208-B32A73DE513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2E0CC-86D3-4627-8CA5-49631BD90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685C1-9BAC-4902-8CA3-C58E0C700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9C5E0-786D-4371-9CCC-753F8BA6546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9517C8-2A7C-4C7D-84A2-12A0F94AF3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9"/>
          <a:stretch/>
        </p:blipFill>
        <p:spPr>
          <a:xfrm>
            <a:off x="0" y="0"/>
            <a:ext cx="12192000" cy="72510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650061-EDEF-4CCE-828D-39AB849D7A47}"/>
              </a:ext>
            </a:extLst>
          </p:cNvPr>
          <p:cNvSpPr/>
          <p:nvPr userDrawn="1"/>
        </p:nvSpPr>
        <p:spPr>
          <a:xfrm>
            <a:off x="134754" y="1325017"/>
            <a:ext cx="11944951" cy="58293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3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6769238-2712-4AF4-B1B0-3EC9C1D650C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86138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3262037-1EE5-49FA-960F-4A7C931BE70B}"/>
              </a:ext>
            </a:extLst>
          </p:cNvPr>
          <p:cNvSpPr/>
          <p:nvPr userDrawn="1"/>
        </p:nvSpPr>
        <p:spPr>
          <a:xfrm>
            <a:off x="5862" y="1071119"/>
            <a:ext cx="12180276" cy="5786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921809-D66E-4D41-A65B-7154B52DCCC0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81400" y="5507346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0873C4-CCC9-4A1C-B57C-B6AF987D7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3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49A9F3-CD46-4868-BE85-3EE4CE6235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20C1E-6FC0-44C0-9CA6-B200D7C8D907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8C61F-F279-0F42-983D-F2FCFC2579E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077E1F-73B1-43BD-9D70-A8AF1731F5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09103" y="157126"/>
            <a:ext cx="1089394" cy="10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01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89520E6-FB86-4447-BD02-BBF4BE6CD039}"/>
              </a:ext>
            </a:extLst>
          </p:cNvPr>
          <p:cNvSpPr txBox="1">
            <a:spLocks/>
          </p:cNvSpPr>
          <p:nvPr/>
        </p:nvSpPr>
        <p:spPr>
          <a:xfrm>
            <a:off x="552892" y="0"/>
            <a:ext cx="11639107" cy="1193556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3600" i="1" dirty="0">
                <a:solidFill>
                  <a:prstClr val="white"/>
                </a:solidFill>
                <a:effectLst>
                  <a:glow rad="228600">
                    <a:srgbClr val="FFFF00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Data Sources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0B20684-9B18-4F46-A3F6-EB5B7D6E16E1}"/>
              </a:ext>
            </a:extLst>
          </p:cNvPr>
          <p:cNvSpPr txBox="1">
            <a:spLocks/>
          </p:cNvSpPr>
          <p:nvPr/>
        </p:nvSpPr>
        <p:spPr>
          <a:xfrm>
            <a:off x="515497" y="1245929"/>
            <a:ext cx="11154629" cy="728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E48F4E-F06E-4166-A2C6-93944B9EB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68157"/>
              </p:ext>
            </p:extLst>
          </p:nvPr>
        </p:nvGraphicFramePr>
        <p:xfrm>
          <a:off x="451997" y="1610374"/>
          <a:ext cx="11293665" cy="481415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897779">
                  <a:extLst>
                    <a:ext uri="{9D8B030D-6E8A-4147-A177-3AD203B41FA5}">
                      <a16:colId xmlns:a16="http://schemas.microsoft.com/office/drawing/2014/main" val="4215252431"/>
                    </a:ext>
                  </a:extLst>
                </a:gridCol>
                <a:gridCol w="4906382">
                  <a:extLst>
                    <a:ext uri="{9D8B030D-6E8A-4147-A177-3AD203B41FA5}">
                      <a16:colId xmlns:a16="http://schemas.microsoft.com/office/drawing/2014/main" val="1111988328"/>
                    </a:ext>
                  </a:extLst>
                </a:gridCol>
                <a:gridCol w="1736013">
                  <a:extLst>
                    <a:ext uri="{9D8B030D-6E8A-4147-A177-3AD203B41FA5}">
                      <a16:colId xmlns:a16="http://schemas.microsoft.com/office/drawing/2014/main" val="4227016840"/>
                    </a:ext>
                  </a:extLst>
                </a:gridCol>
                <a:gridCol w="1753491">
                  <a:extLst>
                    <a:ext uri="{9D8B030D-6E8A-4147-A177-3AD203B41FA5}">
                      <a16:colId xmlns:a16="http://schemas.microsoft.com/office/drawing/2014/main" val="2793357376"/>
                    </a:ext>
                  </a:extLst>
                </a:gridCol>
              </a:tblGrid>
              <a:tr h="934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Name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Link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Coverage Area and Data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Format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84822"/>
                  </a:ext>
                </a:extLst>
              </a:tr>
              <a:tr h="523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AqauaMaps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https://www.aquamaps.org/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Global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Web Map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753889"/>
                  </a:ext>
                </a:extLst>
              </a:tr>
              <a:tr h="970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European Atlas of the Seas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https://ec.europa.eu/maritimeaffairs/atlas/maritime_atlas/#lang=EN;p=w;bkgd=5;theme=2:0.75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Europe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Web Map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729167"/>
                  </a:ext>
                </a:extLst>
              </a:tr>
              <a:tr h="970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FAO Aquastat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http://www.fao.org/nr/water/aquastat/data/query/index.html?lang=en  </a:t>
                      </a:r>
                      <a:endParaRPr lang="en-US" sz="18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Global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.csv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130520"/>
                  </a:ext>
                </a:extLst>
              </a:tr>
              <a:tr h="585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FAO Geo-Referenced Database on Dams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http://www.fao.org/aquastat/en/databases/dams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Global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.xml, .pdf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068888"/>
                  </a:ext>
                </a:extLst>
              </a:tr>
              <a:tr h="585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FAO Global Lakes and Wetlands Database (GLWD)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http://www.fao.org/land-water/land/land-governance/land-resources-planning-toolbox/category/details/en/c/1043160/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.zip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86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9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89520E6-FB86-4447-BD02-BBF4BE6CD039}"/>
              </a:ext>
            </a:extLst>
          </p:cNvPr>
          <p:cNvSpPr txBox="1">
            <a:spLocks/>
          </p:cNvSpPr>
          <p:nvPr/>
        </p:nvSpPr>
        <p:spPr>
          <a:xfrm>
            <a:off x="552892" y="0"/>
            <a:ext cx="11639107" cy="1193556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3600" i="1" dirty="0">
                <a:solidFill>
                  <a:prstClr val="white"/>
                </a:solidFill>
                <a:effectLst>
                  <a:glow rad="228600">
                    <a:srgbClr val="FFFF00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Data Sources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0B20684-9B18-4F46-A3F6-EB5B7D6E16E1}"/>
              </a:ext>
            </a:extLst>
          </p:cNvPr>
          <p:cNvSpPr txBox="1">
            <a:spLocks/>
          </p:cNvSpPr>
          <p:nvPr/>
        </p:nvSpPr>
        <p:spPr>
          <a:xfrm>
            <a:off x="515497" y="1245929"/>
            <a:ext cx="11154629" cy="728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E48F4E-F06E-4166-A2C6-93944B9EB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731032"/>
              </p:ext>
            </p:extLst>
          </p:nvPr>
        </p:nvGraphicFramePr>
        <p:xfrm>
          <a:off x="463441" y="1613680"/>
          <a:ext cx="11256270" cy="504273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888184">
                  <a:extLst>
                    <a:ext uri="{9D8B030D-6E8A-4147-A177-3AD203B41FA5}">
                      <a16:colId xmlns:a16="http://schemas.microsoft.com/office/drawing/2014/main" val="4215252431"/>
                    </a:ext>
                  </a:extLst>
                </a:gridCol>
                <a:gridCol w="4890136">
                  <a:extLst>
                    <a:ext uri="{9D8B030D-6E8A-4147-A177-3AD203B41FA5}">
                      <a16:colId xmlns:a16="http://schemas.microsoft.com/office/drawing/2014/main" val="1111988328"/>
                    </a:ext>
                  </a:extLst>
                </a:gridCol>
                <a:gridCol w="1730265">
                  <a:extLst>
                    <a:ext uri="{9D8B030D-6E8A-4147-A177-3AD203B41FA5}">
                      <a16:colId xmlns:a16="http://schemas.microsoft.com/office/drawing/2014/main" val="4227016840"/>
                    </a:ext>
                  </a:extLst>
                </a:gridCol>
                <a:gridCol w="1747685">
                  <a:extLst>
                    <a:ext uri="{9D8B030D-6E8A-4147-A177-3AD203B41FA5}">
                      <a16:colId xmlns:a16="http://schemas.microsoft.com/office/drawing/2014/main" val="2793357376"/>
                    </a:ext>
                  </a:extLst>
                </a:gridCol>
              </a:tblGrid>
              <a:tr h="93073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Coverage Area and Data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84822"/>
                  </a:ext>
                </a:extLst>
              </a:tr>
              <a:tr h="736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FAO Global Map of Irrigated Areas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http://www.fao.org/aquastat/en/geospatial-information/global-maps-irrigated-areas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.zip, .pdf, shapefile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429683"/>
                  </a:ext>
                </a:extLst>
              </a:tr>
              <a:tr h="1067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FAO Portal to monitor WAter Productivity through Open access of Remotely sensed derived data (WaPOR)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https://wapor.apps.fao.org/home/WAPOR_2/1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Web Map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729167"/>
                  </a:ext>
                </a:extLst>
              </a:tr>
              <a:tr h="887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Freshwater Health Index Tool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https://www.freshwaterhealthindex.org/fhi-tool-download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Downloadable Tool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130520"/>
                  </a:ext>
                </a:extLst>
              </a:tr>
              <a:tr h="53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 Dam Watch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https://globaldamwatch.org/data/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Web Map, online tables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068888"/>
                  </a:ext>
                </a:extLst>
              </a:tr>
              <a:tr h="8023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Network on Water and Development Information for Arid Land (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G-WADI)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http://gwadi.org/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Web Map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94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0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89520E6-FB86-4447-BD02-BBF4BE6CD039}"/>
              </a:ext>
            </a:extLst>
          </p:cNvPr>
          <p:cNvSpPr txBox="1">
            <a:spLocks/>
          </p:cNvSpPr>
          <p:nvPr/>
        </p:nvSpPr>
        <p:spPr>
          <a:xfrm>
            <a:off x="552892" y="0"/>
            <a:ext cx="11639107" cy="1193556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3600" i="1" dirty="0">
                <a:solidFill>
                  <a:prstClr val="white"/>
                </a:solidFill>
                <a:effectLst>
                  <a:glow rad="228600">
                    <a:srgbClr val="FFFF00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Data Sources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0B20684-9B18-4F46-A3F6-EB5B7D6E16E1}"/>
              </a:ext>
            </a:extLst>
          </p:cNvPr>
          <p:cNvSpPr txBox="1">
            <a:spLocks/>
          </p:cNvSpPr>
          <p:nvPr/>
        </p:nvSpPr>
        <p:spPr>
          <a:xfrm>
            <a:off x="515497" y="1245929"/>
            <a:ext cx="11154629" cy="728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E48F4E-F06E-4166-A2C6-93944B9EB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651907"/>
              </p:ext>
            </p:extLst>
          </p:nvPr>
        </p:nvGraphicFramePr>
        <p:xfrm>
          <a:off x="468312" y="1601085"/>
          <a:ext cx="11256270" cy="491062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888184">
                  <a:extLst>
                    <a:ext uri="{9D8B030D-6E8A-4147-A177-3AD203B41FA5}">
                      <a16:colId xmlns:a16="http://schemas.microsoft.com/office/drawing/2014/main" val="4215252431"/>
                    </a:ext>
                  </a:extLst>
                </a:gridCol>
                <a:gridCol w="4890136">
                  <a:extLst>
                    <a:ext uri="{9D8B030D-6E8A-4147-A177-3AD203B41FA5}">
                      <a16:colId xmlns:a16="http://schemas.microsoft.com/office/drawing/2014/main" val="1111988328"/>
                    </a:ext>
                  </a:extLst>
                </a:gridCol>
                <a:gridCol w="1730265">
                  <a:extLst>
                    <a:ext uri="{9D8B030D-6E8A-4147-A177-3AD203B41FA5}">
                      <a16:colId xmlns:a16="http://schemas.microsoft.com/office/drawing/2014/main" val="4227016840"/>
                    </a:ext>
                  </a:extLst>
                </a:gridCol>
                <a:gridCol w="1747685">
                  <a:extLst>
                    <a:ext uri="{9D8B030D-6E8A-4147-A177-3AD203B41FA5}">
                      <a16:colId xmlns:a16="http://schemas.microsoft.com/office/drawing/2014/main" val="2793357376"/>
                    </a:ext>
                  </a:extLst>
                </a:gridCol>
              </a:tblGrid>
              <a:tr h="953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Name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Link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Coverage Area and Data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Format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84822"/>
                  </a:ext>
                </a:extLst>
              </a:tr>
              <a:tr h="389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Hydrologic and Water Quality System (HAWQS)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https://hawqs.tamu.edu/ 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.zip, Interactive Tool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753889"/>
                  </a:ext>
                </a:extLst>
              </a:tr>
              <a:tr h="609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HydroSHEDS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https://hydrosheds.cr.usgs.gov/dataavail.php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.zip, .xml,.adf,.pdf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429683"/>
                  </a:ext>
                </a:extLst>
              </a:tr>
              <a:tr h="636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Groundwater Resources Assessment Center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https://www.un-igrac.org/projects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 Map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917782"/>
                  </a:ext>
                </a:extLst>
              </a:tr>
              <a:tr h="7255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Joint Monitoring Programme for Water Supply, Sanitation and Hygiene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https://washdata.org/data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.xlsx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729167"/>
                  </a:ext>
                </a:extLst>
              </a:tr>
              <a:tr h="8007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Joint Research Centre-Global Surface Water - Data Access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https://global-surface-water.appspot.com/download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.tiff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130520"/>
                  </a:ext>
                </a:extLst>
              </a:tr>
              <a:tr h="526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mWater Portal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https://portal.mwater.co/#/maps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 Map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068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97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89520E6-FB86-4447-BD02-BBF4BE6CD039}"/>
              </a:ext>
            </a:extLst>
          </p:cNvPr>
          <p:cNvSpPr txBox="1">
            <a:spLocks/>
          </p:cNvSpPr>
          <p:nvPr/>
        </p:nvSpPr>
        <p:spPr>
          <a:xfrm>
            <a:off x="552892" y="0"/>
            <a:ext cx="11639107" cy="1193556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3600" i="1" dirty="0">
                <a:solidFill>
                  <a:prstClr val="white"/>
                </a:solidFill>
                <a:effectLst>
                  <a:glow rad="228600">
                    <a:srgbClr val="FFFF00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Data Sources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0B20684-9B18-4F46-A3F6-EB5B7D6E16E1}"/>
              </a:ext>
            </a:extLst>
          </p:cNvPr>
          <p:cNvSpPr txBox="1">
            <a:spLocks/>
          </p:cNvSpPr>
          <p:nvPr/>
        </p:nvSpPr>
        <p:spPr>
          <a:xfrm>
            <a:off x="515497" y="1245929"/>
            <a:ext cx="11154629" cy="728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E48F4E-F06E-4166-A2C6-93944B9EB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520344"/>
              </p:ext>
            </p:extLst>
          </p:nvPr>
        </p:nvGraphicFramePr>
        <p:xfrm>
          <a:off x="466753" y="1610374"/>
          <a:ext cx="11256270" cy="499297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888184">
                  <a:extLst>
                    <a:ext uri="{9D8B030D-6E8A-4147-A177-3AD203B41FA5}">
                      <a16:colId xmlns:a16="http://schemas.microsoft.com/office/drawing/2014/main" val="4215252431"/>
                    </a:ext>
                  </a:extLst>
                </a:gridCol>
                <a:gridCol w="4890136">
                  <a:extLst>
                    <a:ext uri="{9D8B030D-6E8A-4147-A177-3AD203B41FA5}">
                      <a16:colId xmlns:a16="http://schemas.microsoft.com/office/drawing/2014/main" val="1111988328"/>
                    </a:ext>
                  </a:extLst>
                </a:gridCol>
                <a:gridCol w="1730265">
                  <a:extLst>
                    <a:ext uri="{9D8B030D-6E8A-4147-A177-3AD203B41FA5}">
                      <a16:colId xmlns:a16="http://schemas.microsoft.com/office/drawing/2014/main" val="4227016840"/>
                    </a:ext>
                  </a:extLst>
                </a:gridCol>
                <a:gridCol w="1747685">
                  <a:extLst>
                    <a:ext uri="{9D8B030D-6E8A-4147-A177-3AD203B41FA5}">
                      <a16:colId xmlns:a16="http://schemas.microsoft.com/office/drawing/2014/main" val="2793357376"/>
                    </a:ext>
                  </a:extLst>
                </a:gridCol>
              </a:tblGrid>
              <a:tr h="939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Name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Link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Coverage Area and Data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Format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84822"/>
                  </a:ext>
                </a:extLst>
              </a:tr>
              <a:tr h="495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 SEDAC Global Reservoir and Dam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https://sedac.ciesin.columbia.edu/data/set/grand-v1-dams-rev01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.zip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753889"/>
                  </a:ext>
                </a:extLst>
              </a:tr>
              <a:tr h="9201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 State University Dam Impacts Database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https://did.oregonstate.edu/home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.zip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429683"/>
                  </a:ext>
                </a:extLst>
              </a:tr>
              <a:tr h="9201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 State University Program in Water Conflict Management and Transformation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https://transboundarywaters.science.oregonstate.edu/content/data-and-datasets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.csv, .xml. , .zip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729167"/>
                  </a:ext>
                </a:extLst>
              </a:tr>
              <a:tr h="9201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Resilience Atlas database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https://www.resilienceatlas.org/map?tab=layers&amp;layers=%5B%5D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 Map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130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SERVIR Surface Water Mapping Tool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http://surface-water-servir.adpc.net/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Mekong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 Map, .tiff, .csv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068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53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89520E6-FB86-4447-BD02-BBF4BE6CD039}"/>
              </a:ext>
            </a:extLst>
          </p:cNvPr>
          <p:cNvSpPr txBox="1">
            <a:spLocks/>
          </p:cNvSpPr>
          <p:nvPr/>
        </p:nvSpPr>
        <p:spPr>
          <a:xfrm>
            <a:off x="552892" y="0"/>
            <a:ext cx="11639107" cy="1193556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3600" i="1" dirty="0">
                <a:solidFill>
                  <a:prstClr val="white"/>
                </a:solidFill>
                <a:effectLst>
                  <a:glow rad="228600">
                    <a:srgbClr val="FFFF00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Data Sources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0B20684-9B18-4F46-A3F6-EB5B7D6E16E1}"/>
              </a:ext>
            </a:extLst>
          </p:cNvPr>
          <p:cNvSpPr txBox="1">
            <a:spLocks/>
          </p:cNvSpPr>
          <p:nvPr/>
        </p:nvSpPr>
        <p:spPr>
          <a:xfrm>
            <a:off x="515497" y="1245929"/>
            <a:ext cx="11154629" cy="728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E48F4E-F06E-4166-A2C6-93944B9EB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269949"/>
              </p:ext>
            </p:extLst>
          </p:nvPr>
        </p:nvGraphicFramePr>
        <p:xfrm>
          <a:off x="471073" y="1593907"/>
          <a:ext cx="11256270" cy="438524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888184">
                  <a:extLst>
                    <a:ext uri="{9D8B030D-6E8A-4147-A177-3AD203B41FA5}">
                      <a16:colId xmlns:a16="http://schemas.microsoft.com/office/drawing/2014/main" val="4215252431"/>
                    </a:ext>
                  </a:extLst>
                </a:gridCol>
                <a:gridCol w="4890136">
                  <a:extLst>
                    <a:ext uri="{9D8B030D-6E8A-4147-A177-3AD203B41FA5}">
                      <a16:colId xmlns:a16="http://schemas.microsoft.com/office/drawing/2014/main" val="1111988328"/>
                    </a:ext>
                  </a:extLst>
                </a:gridCol>
                <a:gridCol w="1730265">
                  <a:extLst>
                    <a:ext uri="{9D8B030D-6E8A-4147-A177-3AD203B41FA5}">
                      <a16:colId xmlns:a16="http://schemas.microsoft.com/office/drawing/2014/main" val="4227016840"/>
                    </a:ext>
                  </a:extLst>
                </a:gridCol>
                <a:gridCol w="1747685">
                  <a:extLst>
                    <a:ext uri="{9D8B030D-6E8A-4147-A177-3AD203B41FA5}">
                      <a16:colId xmlns:a16="http://schemas.microsoft.com/office/drawing/2014/main" val="2793357376"/>
                    </a:ext>
                  </a:extLst>
                </a:gridCol>
              </a:tblGrid>
              <a:tr h="946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Name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Link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Coverage Area and Data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Format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84822"/>
                  </a:ext>
                </a:extLst>
              </a:tr>
              <a:tr h="495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Transboundary Groundwaters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https://apps.geodan.nl/igrac/ggis-viewer/viewer/transboundary/public/default 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Web Map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753889"/>
                  </a:ext>
                </a:extLst>
              </a:tr>
              <a:tr h="681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Transboundary Waters Assessment Programme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http://geftwap.org/data-portal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Web Map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824171"/>
                  </a:ext>
                </a:extLst>
              </a:tr>
              <a:tr h="66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 Global Environment Monitoring System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https://gemstat.org/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.zip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429683"/>
                  </a:ext>
                </a:extLst>
              </a:tr>
              <a:tr h="6162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 Water Sustainable Development Goals Data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https://sdg6data.org/data-lab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Web Map, .pdf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729167"/>
                  </a:ext>
                </a:extLst>
              </a:tr>
              <a:tr h="9201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Urban waste water treatment viewer 2016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https://eea.maps.arcgis.com/apps/MapJournal/index.html?appid=e7e93bfd95ab44e28cae733b5a4ff54b%20&amp;embed=true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Europe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Esri Storymap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130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19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89520E6-FB86-4447-BD02-BBF4BE6CD039}"/>
              </a:ext>
            </a:extLst>
          </p:cNvPr>
          <p:cNvSpPr txBox="1">
            <a:spLocks/>
          </p:cNvSpPr>
          <p:nvPr/>
        </p:nvSpPr>
        <p:spPr>
          <a:xfrm>
            <a:off x="552892" y="0"/>
            <a:ext cx="11639107" cy="1193556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3600" i="1" dirty="0">
                <a:solidFill>
                  <a:prstClr val="white"/>
                </a:solidFill>
                <a:effectLst>
                  <a:glow rad="228600">
                    <a:srgbClr val="FFFF00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Data Sources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0B20684-9B18-4F46-A3F6-EB5B7D6E16E1}"/>
              </a:ext>
            </a:extLst>
          </p:cNvPr>
          <p:cNvSpPr txBox="1">
            <a:spLocks/>
          </p:cNvSpPr>
          <p:nvPr/>
        </p:nvSpPr>
        <p:spPr>
          <a:xfrm>
            <a:off x="515497" y="1245929"/>
            <a:ext cx="11154629" cy="728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E48F4E-F06E-4166-A2C6-93944B9EB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316686"/>
              </p:ext>
            </p:extLst>
          </p:nvPr>
        </p:nvGraphicFramePr>
        <p:xfrm>
          <a:off x="463441" y="1610374"/>
          <a:ext cx="11256270" cy="477017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776717">
                  <a:extLst>
                    <a:ext uri="{9D8B030D-6E8A-4147-A177-3AD203B41FA5}">
                      <a16:colId xmlns:a16="http://schemas.microsoft.com/office/drawing/2014/main" val="4215252431"/>
                    </a:ext>
                  </a:extLst>
                </a:gridCol>
                <a:gridCol w="5001603">
                  <a:extLst>
                    <a:ext uri="{9D8B030D-6E8A-4147-A177-3AD203B41FA5}">
                      <a16:colId xmlns:a16="http://schemas.microsoft.com/office/drawing/2014/main" val="1111988328"/>
                    </a:ext>
                  </a:extLst>
                </a:gridCol>
                <a:gridCol w="1730265">
                  <a:extLst>
                    <a:ext uri="{9D8B030D-6E8A-4147-A177-3AD203B41FA5}">
                      <a16:colId xmlns:a16="http://schemas.microsoft.com/office/drawing/2014/main" val="4227016840"/>
                    </a:ext>
                  </a:extLst>
                </a:gridCol>
                <a:gridCol w="1747685">
                  <a:extLst>
                    <a:ext uri="{9D8B030D-6E8A-4147-A177-3AD203B41FA5}">
                      <a16:colId xmlns:a16="http://schemas.microsoft.com/office/drawing/2014/main" val="2793357376"/>
                    </a:ext>
                  </a:extLst>
                </a:gridCol>
              </a:tblGrid>
              <a:tr h="9587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Name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Link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Coverage Area and Data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Format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84822"/>
                  </a:ext>
                </a:extLst>
              </a:tr>
              <a:tr h="495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Water Action Hub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https://wateractionhub.org/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Web Map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753889"/>
                  </a:ext>
                </a:extLst>
              </a:tr>
              <a:tr h="9201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Water Conflict Chronology Map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http://www.worldwater.org/conflict/map/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Web Map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429683"/>
                  </a:ext>
                </a:extLst>
              </a:tr>
              <a:tr h="9201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Water Data Centre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https://www.eea.europa.eu/themes/water/dc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Europe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.xml, .zip, shapefile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729167"/>
                  </a:ext>
                </a:extLst>
              </a:tr>
              <a:tr h="9201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Water Footprint Assessment tool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https://www.waterfootprintassessmenttool.org/assessment/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Web Map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130520"/>
                  </a:ext>
                </a:extLst>
              </a:tr>
              <a:tr h="526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Water Information System for Europe (WISE)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https://water.europa.eu/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Web Map, pdf, xls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068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37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89520E6-FB86-4447-BD02-BBF4BE6CD039}"/>
              </a:ext>
            </a:extLst>
          </p:cNvPr>
          <p:cNvSpPr txBox="1">
            <a:spLocks/>
          </p:cNvSpPr>
          <p:nvPr/>
        </p:nvSpPr>
        <p:spPr>
          <a:xfrm>
            <a:off x="552892" y="0"/>
            <a:ext cx="11639107" cy="1193556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3600" i="1" dirty="0">
                <a:solidFill>
                  <a:prstClr val="white"/>
                </a:solidFill>
                <a:effectLst>
                  <a:glow rad="228600">
                    <a:srgbClr val="FFFF00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Data Sources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0B20684-9B18-4F46-A3F6-EB5B7D6E16E1}"/>
              </a:ext>
            </a:extLst>
          </p:cNvPr>
          <p:cNvSpPr txBox="1">
            <a:spLocks/>
          </p:cNvSpPr>
          <p:nvPr/>
        </p:nvSpPr>
        <p:spPr>
          <a:xfrm>
            <a:off x="515497" y="1245929"/>
            <a:ext cx="11154629" cy="728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E48F4E-F06E-4166-A2C6-93944B9EB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742496"/>
              </p:ext>
            </p:extLst>
          </p:nvPr>
        </p:nvGraphicFramePr>
        <p:xfrm>
          <a:off x="471073" y="1593907"/>
          <a:ext cx="11256270" cy="482242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888184">
                  <a:extLst>
                    <a:ext uri="{9D8B030D-6E8A-4147-A177-3AD203B41FA5}">
                      <a16:colId xmlns:a16="http://schemas.microsoft.com/office/drawing/2014/main" val="4215252431"/>
                    </a:ext>
                  </a:extLst>
                </a:gridCol>
                <a:gridCol w="4890136">
                  <a:extLst>
                    <a:ext uri="{9D8B030D-6E8A-4147-A177-3AD203B41FA5}">
                      <a16:colId xmlns:a16="http://schemas.microsoft.com/office/drawing/2014/main" val="1111988328"/>
                    </a:ext>
                  </a:extLst>
                </a:gridCol>
                <a:gridCol w="1730265">
                  <a:extLst>
                    <a:ext uri="{9D8B030D-6E8A-4147-A177-3AD203B41FA5}">
                      <a16:colId xmlns:a16="http://schemas.microsoft.com/office/drawing/2014/main" val="4227016840"/>
                    </a:ext>
                  </a:extLst>
                </a:gridCol>
                <a:gridCol w="1747685">
                  <a:extLst>
                    <a:ext uri="{9D8B030D-6E8A-4147-A177-3AD203B41FA5}">
                      <a16:colId xmlns:a16="http://schemas.microsoft.com/office/drawing/2014/main" val="2793357376"/>
                    </a:ext>
                  </a:extLst>
                </a:gridCol>
              </a:tblGrid>
              <a:tr h="980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Name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Link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Coverage Area and Data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Format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84822"/>
                  </a:ext>
                </a:extLst>
              </a:tr>
              <a:tr h="495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Water, Peace and Security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https://waterpeacesecurity.org/map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 and Regional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Web Map, .csv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753889"/>
                  </a:ext>
                </a:extLst>
              </a:tr>
              <a:tr h="9201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WATERS (Watershed Assessment, Tracking &amp; Environmental Results System)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https://www.epa.gov/waterdata/waters-watershed-assessment-tracking-environmental-results-system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Tool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429683"/>
                  </a:ext>
                </a:extLst>
              </a:tr>
              <a:tr h="9201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World-wide Hydrogeological Mapping and Assessment Programme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https://www.whymap.org/whymap/EN/Home/whymap_node.html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PDF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729167"/>
                  </a:ext>
                </a:extLst>
              </a:tr>
              <a:tr h="9201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WRI Aqueduct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https://www.wri.org/aqueduct/data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.zip, shapefile, .xml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130520"/>
                  </a:ext>
                </a:extLst>
              </a:tr>
              <a:tr h="526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WWF Water Risk Filter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https://waterriskfilter.panda.org/en/Explore/Map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Web Map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068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56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89520E6-FB86-4447-BD02-BBF4BE6CD039}"/>
              </a:ext>
            </a:extLst>
          </p:cNvPr>
          <p:cNvSpPr txBox="1">
            <a:spLocks/>
          </p:cNvSpPr>
          <p:nvPr/>
        </p:nvSpPr>
        <p:spPr>
          <a:xfrm>
            <a:off x="552892" y="0"/>
            <a:ext cx="11639107" cy="1193556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3600" i="1" dirty="0">
                <a:solidFill>
                  <a:prstClr val="white"/>
                </a:solidFill>
                <a:effectLst>
                  <a:glow rad="228600">
                    <a:srgbClr val="FFFF00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Data Sources From Previous Webinar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0B20684-9B18-4F46-A3F6-EB5B7D6E16E1}"/>
              </a:ext>
            </a:extLst>
          </p:cNvPr>
          <p:cNvSpPr txBox="1">
            <a:spLocks/>
          </p:cNvSpPr>
          <p:nvPr/>
        </p:nvSpPr>
        <p:spPr>
          <a:xfrm>
            <a:off x="515497" y="1245929"/>
            <a:ext cx="11154629" cy="728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E48F4E-F06E-4166-A2C6-93944B9EB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520316"/>
              </p:ext>
            </p:extLst>
          </p:nvPr>
        </p:nvGraphicFramePr>
        <p:xfrm>
          <a:off x="471073" y="1593907"/>
          <a:ext cx="11256270" cy="495409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888184">
                  <a:extLst>
                    <a:ext uri="{9D8B030D-6E8A-4147-A177-3AD203B41FA5}">
                      <a16:colId xmlns:a16="http://schemas.microsoft.com/office/drawing/2014/main" val="4215252431"/>
                    </a:ext>
                  </a:extLst>
                </a:gridCol>
                <a:gridCol w="4890136">
                  <a:extLst>
                    <a:ext uri="{9D8B030D-6E8A-4147-A177-3AD203B41FA5}">
                      <a16:colId xmlns:a16="http://schemas.microsoft.com/office/drawing/2014/main" val="1111988328"/>
                    </a:ext>
                  </a:extLst>
                </a:gridCol>
                <a:gridCol w="1730265">
                  <a:extLst>
                    <a:ext uri="{9D8B030D-6E8A-4147-A177-3AD203B41FA5}">
                      <a16:colId xmlns:a16="http://schemas.microsoft.com/office/drawing/2014/main" val="4227016840"/>
                    </a:ext>
                  </a:extLst>
                </a:gridCol>
                <a:gridCol w="1747685">
                  <a:extLst>
                    <a:ext uri="{9D8B030D-6E8A-4147-A177-3AD203B41FA5}">
                      <a16:colId xmlns:a16="http://schemas.microsoft.com/office/drawing/2014/main" val="2793357376"/>
                    </a:ext>
                  </a:extLst>
                </a:gridCol>
              </a:tblGrid>
              <a:tr h="980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Name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Link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Coverage Area and Data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Format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84822"/>
                  </a:ext>
                </a:extLst>
              </a:tr>
              <a:tr h="495985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Understanding Peri-Urban Water Resources in Kenya Using Participatory GIS StoryMap </a:t>
                      </a:r>
                    </a:p>
                  </a:txBody>
                  <a:tcPr marL="114300" marR="1143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https://arcg.is/0mqKKj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Kenya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Esri Story Map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753889"/>
                  </a:ext>
                </a:extLst>
              </a:tr>
              <a:tr h="92013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EthioGIS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MapServer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Ethiopia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https://www.ethiogis-mapserver.org/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Ethiopia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GIS Resource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429683"/>
                  </a:ext>
                </a:extLst>
              </a:tr>
              <a:tr h="9201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Secondary Cities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https://secondarycities.state.gov/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Various Secondary Cities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PDF, shapefile, TIFF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729167"/>
                  </a:ext>
                </a:extLst>
              </a:tr>
              <a:tr h="9201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Vital Signs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http://vitalsigns.org/get-data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Database, .csv, shapefile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87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84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89520E6-FB86-4447-BD02-BBF4BE6CD039}"/>
              </a:ext>
            </a:extLst>
          </p:cNvPr>
          <p:cNvSpPr txBox="1">
            <a:spLocks/>
          </p:cNvSpPr>
          <p:nvPr/>
        </p:nvSpPr>
        <p:spPr>
          <a:xfrm>
            <a:off x="552892" y="0"/>
            <a:ext cx="11639107" cy="1193556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3600" i="1" dirty="0">
                <a:solidFill>
                  <a:prstClr val="white"/>
                </a:solidFill>
                <a:effectLst>
                  <a:glow rad="228600">
                    <a:srgbClr val="FFFF00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Data Sources </a:t>
            </a:r>
            <a:r>
              <a:rPr lang="en-US" sz="3600" i="1" dirty="0">
                <a:solidFill>
                  <a:prstClr val="white"/>
                </a:solidFill>
                <a:effectLst>
                  <a:glow rad="228600">
                    <a:srgbClr val="FFFF00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From Previous Webinar</a:t>
            </a:r>
            <a:endParaRPr lang="en-US" sz="3600" i="1" dirty="0">
              <a:solidFill>
                <a:prstClr val="white"/>
              </a:solidFill>
              <a:effectLst>
                <a:glow rad="228600">
                  <a:srgbClr val="FFFF00">
                    <a:alpha val="1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0B20684-9B18-4F46-A3F6-EB5B7D6E16E1}"/>
              </a:ext>
            </a:extLst>
          </p:cNvPr>
          <p:cNvSpPr txBox="1">
            <a:spLocks/>
          </p:cNvSpPr>
          <p:nvPr/>
        </p:nvSpPr>
        <p:spPr>
          <a:xfrm>
            <a:off x="515497" y="1245929"/>
            <a:ext cx="11154629" cy="728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E48F4E-F06E-4166-A2C6-93944B9EB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083142"/>
              </p:ext>
            </p:extLst>
          </p:nvPr>
        </p:nvGraphicFramePr>
        <p:xfrm>
          <a:off x="471073" y="1593907"/>
          <a:ext cx="11256270" cy="305296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888184">
                  <a:extLst>
                    <a:ext uri="{9D8B030D-6E8A-4147-A177-3AD203B41FA5}">
                      <a16:colId xmlns:a16="http://schemas.microsoft.com/office/drawing/2014/main" val="4215252431"/>
                    </a:ext>
                  </a:extLst>
                </a:gridCol>
                <a:gridCol w="4890136">
                  <a:extLst>
                    <a:ext uri="{9D8B030D-6E8A-4147-A177-3AD203B41FA5}">
                      <a16:colId xmlns:a16="http://schemas.microsoft.com/office/drawing/2014/main" val="1111988328"/>
                    </a:ext>
                  </a:extLst>
                </a:gridCol>
                <a:gridCol w="1730265">
                  <a:extLst>
                    <a:ext uri="{9D8B030D-6E8A-4147-A177-3AD203B41FA5}">
                      <a16:colId xmlns:a16="http://schemas.microsoft.com/office/drawing/2014/main" val="4227016840"/>
                    </a:ext>
                  </a:extLst>
                </a:gridCol>
                <a:gridCol w="1747685">
                  <a:extLst>
                    <a:ext uri="{9D8B030D-6E8A-4147-A177-3AD203B41FA5}">
                      <a16:colId xmlns:a16="http://schemas.microsoft.com/office/drawing/2014/main" val="2793357376"/>
                    </a:ext>
                  </a:extLst>
                </a:gridCol>
              </a:tblGrid>
              <a:tr h="980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Name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Link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Coverage Area and Data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Format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84822"/>
                  </a:ext>
                </a:extLst>
              </a:tr>
              <a:tr h="526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Geospatial Lessons and Applications in Natural Resources Website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http://ethiopia-gis.nrel.colostate.edu/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Ethiopia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GIS Resource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068888"/>
                  </a:ext>
                </a:extLst>
              </a:tr>
              <a:tr h="526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Solar Panels, Reservoirs, and Migration: Understanding the Desert Spaces of Southwest</a:t>
                      </a: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Afghanistan</a:t>
                      </a:r>
                    </a:p>
                  </a:txBody>
                  <a:tcPr marL="114300" marR="1143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https://areu.org.af/wp content/uploads/2018/05/1808E-STILL-WATER-RUNS-DEEP-Illicit-Poppy-and-the-Transformation-of-the-Deserts-of-Southwest-Afghanistan.pdf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Afghanistan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PDF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363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55437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low">
  <a:themeElements>
    <a:clrScheme name="Custom 3">
      <a:dk1>
        <a:sysClr val="windowText" lastClr="000000"/>
      </a:dk1>
      <a:lt1>
        <a:sysClr val="window" lastClr="FFFFFF"/>
      </a:lt1>
      <a:dk2>
        <a:srgbClr val="324042"/>
      </a:dk2>
      <a:lt2>
        <a:srgbClr val="E7ECED"/>
      </a:lt2>
      <a:accent1>
        <a:srgbClr val="094C71"/>
      </a:accent1>
      <a:accent2>
        <a:srgbClr val="0E75AD"/>
      </a:accent2>
      <a:accent3>
        <a:srgbClr val="38AEEE"/>
      </a:accent3>
      <a:accent4>
        <a:srgbClr val="9BD6F6"/>
      </a:accent4>
      <a:accent5>
        <a:srgbClr val="D7EEFB"/>
      </a:accent5>
      <a:accent6>
        <a:srgbClr val="E7ECED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7832</TotalTime>
  <Words>1038</Words>
  <Application>Microsoft Office PowerPoint</Application>
  <PresentationFormat>Widescreen</PresentationFormat>
  <Paragraphs>222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Constantia</vt:lpstr>
      <vt:lpstr>Trebuchet MS</vt:lpstr>
      <vt:lpstr>Wingdings 2</vt:lpstr>
      <vt:lpstr>Custom Design</vt:lpstr>
      <vt:lpstr>1_Custom Design</vt:lpstr>
      <vt:lpstr>1_Flow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Holt, Gwyneth [USA]</dc:creator>
  <cp:lastModifiedBy>Marie Maxey Foundation</cp:lastModifiedBy>
  <cp:revision>152</cp:revision>
  <dcterms:created xsi:type="dcterms:W3CDTF">2019-12-13T12:01:45Z</dcterms:created>
  <dcterms:modified xsi:type="dcterms:W3CDTF">2021-06-13T11:54:27Z</dcterms:modified>
</cp:coreProperties>
</file>